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82" r:id="rId3"/>
    <p:sldId id="283" r:id="rId4"/>
    <p:sldId id="284" r:id="rId5"/>
    <p:sldId id="285" r:id="rId6"/>
    <p:sldId id="286" r:id="rId7"/>
    <p:sldId id="287" r:id="rId8"/>
    <p:sldId id="256" r:id="rId9"/>
    <p:sldId id="258" r:id="rId10"/>
    <p:sldId id="259" r:id="rId11"/>
    <p:sldId id="260" r:id="rId12"/>
    <p:sldId id="261" r:id="rId13"/>
    <p:sldId id="262" r:id="rId14"/>
    <p:sldId id="270" r:id="rId15"/>
    <p:sldId id="272" r:id="rId16"/>
    <p:sldId id="274" r:id="rId17"/>
    <p:sldId id="271" r:id="rId18"/>
    <p:sldId id="276" r:id="rId19"/>
    <p:sldId id="277" r:id="rId20"/>
    <p:sldId id="275" r:id="rId21"/>
    <p:sldId id="273" r:id="rId22"/>
    <p:sldId id="263" r:id="rId23"/>
    <p:sldId id="265" r:id="rId24"/>
    <p:sldId id="266" r:id="rId25"/>
    <p:sldId id="278" r:id="rId26"/>
    <p:sldId id="267" r:id="rId27"/>
    <p:sldId id="268" r:id="rId28"/>
    <p:sldId id="279" r:id="rId29"/>
    <p:sldId id="25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9" autoAdjust="0"/>
    <p:restoredTop sz="94660"/>
  </p:normalViewPr>
  <p:slideViewPr>
    <p:cSldViewPr snapToGrid="0">
      <p:cViewPr varScale="1">
        <p:scale>
          <a:sx n="97" d="100"/>
          <a:sy n="97" d="100"/>
        </p:scale>
        <p:origin x="416" y="192"/>
      </p:cViewPr>
      <p:guideLst/>
    </p:cSldViewPr>
  </p:slideViewPr>
  <p:notesTextViewPr>
    <p:cViewPr>
      <p:scale>
        <a:sx n="1" d="1"/>
        <a:sy n="1" d="1"/>
      </p:scale>
      <p:origin x="0" y="0"/>
    </p:cViewPr>
  </p:notesTextViewPr>
  <p:sorterViewPr>
    <p:cViewPr>
      <p:scale>
        <a:sx n="100" d="100"/>
        <a:sy n="100" d="100"/>
      </p:scale>
      <p:origin x="0" y="-41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7C03001-B6CD-4091-8DB0-CD5FFC6940F0}" type="datetimeFigureOut">
              <a:rPr lang="en-US" smtClean="0"/>
              <a:t>3/23/23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FFB9E58-92AD-40F9-BFD4-631BED9A31DC}" type="slidenum">
              <a:rPr lang="en-US" smtClean="0"/>
              <a:t>‹#›</a:t>
            </a:fld>
            <a:endParaRPr lang="en-US"/>
          </a:p>
        </p:txBody>
      </p:sp>
    </p:spTree>
    <p:extLst>
      <p:ext uri="{BB962C8B-B14F-4D97-AF65-F5344CB8AC3E}">
        <p14:creationId xmlns:p14="http://schemas.microsoft.com/office/powerpoint/2010/main" val="30427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03001-B6CD-4091-8DB0-CD5FFC6940F0}" type="datetimeFigureOut">
              <a:rPr lang="en-US" smtClean="0"/>
              <a:t>3/23/23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FFB9E58-92AD-40F9-BFD4-631BED9A31DC}" type="slidenum">
              <a:rPr lang="en-US" smtClean="0"/>
              <a:t>‹#›</a:t>
            </a:fld>
            <a:endParaRPr lang="en-US"/>
          </a:p>
        </p:txBody>
      </p:sp>
    </p:spTree>
    <p:extLst>
      <p:ext uri="{BB962C8B-B14F-4D97-AF65-F5344CB8AC3E}">
        <p14:creationId xmlns:p14="http://schemas.microsoft.com/office/powerpoint/2010/main" val="32278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7C03001-B6CD-4091-8DB0-CD5FFC6940F0}"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FB9E58-92AD-40F9-BFD4-631BED9A31DC}" type="slidenum">
              <a:rPr lang="en-US" smtClean="0"/>
              <a:t>‹#›</a:t>
            </a:fld>
            <a:endParaRPr lang="en-US"/>
          </a:p>
        </p:txBody>
      </p:sp>
    </p:spTree>
    <p:extLst>
      <p:ext uri="{BB962C8B-B14F-4D97-AF65-F5344CB8AC3E}">
        <p14:creationId xmlns:p14="http://schemas.microsoft.com/office/powerpoint/2010/main" val="3160637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7C03001-B6CD-4091-8DB0-CD5FFC6940F0}"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FB9E58-92AD-40F9-BFD4-631BED9A31DC}" type="slidenum">
              <a:rPr lang="en-US" smtClean="0"/>
              <a:t>‹#›</a:t>
            </a:fld>
            <a:endParaRPr lang="en-US"/>
          </a:p>
        </p:txBody>
      </p:sp>
    </p:spTree>
    <p:extLst>
      <p:ext uri="{BB962C8B-B14F-4D97-AF65-F5344CB8AC3E}">
        <p14:creationId xmlns:p14="http://schemas.microsoft.com/office/powerpoint/2010/main" val="1451486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03001-B6CD-4091-8DB0-CD5FFC6940F0}"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FB9E58-92AD-40F9-BFD4-631BED9A31DC}" type="slidenum">
              <a:rPr lang="en-US" smtClean="0"/>
              <a:t>‹#›</a:t>
            </a:fld>
            <a:endParaRPr lang="en-US"/>
          </a:p>
        </p:txBody>
      </p:sp>
    </p:spTree>
    <p:extLst>
      <p:ext uri="{BB962C8B-B14F-4D97-AF65-F5344CB8AC3E}">
        <p14:creationId xmlns:p14="http://schemas.microsoft.com/office/powerpoint/2010/main" val="2641728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7C03001-B6CD-4091-8DB0-CD5FFC6940F0}" type="datetimeFigureOut">
              <a:rPr lang="en-US" smtClean="0"/>
              <a:t>3/23/23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B9E58-92AD-40F9-BFD4-631BED9A31DC}" type="slidenum">
              <a:rPr lang="en-US" smtClean="0"/>
              <a:t>‹#›</a:t>
            </a:fld>
            <a:endParaRPr lang="en-US"/>
          </a:p>
        </p:txBody>
      </p:sp>
    </p:spTree>
    <p:extLst>
      <p:ext uri="{BB962C8B-B14F-4D97-AF65-F5344CB8AC3E}">
        <p14:creationId xmlns:p14="http://schemas.microsoft.com/office/powerpoint/2010/main" val="2305041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7C03001-B6CD-4091-8DB0-CD5FFC6940F0}" type="datetimeFigureOut">
              <a:rPr lang="en-US" smtClean="0"/>
              <a:t>3/23/23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3FFB9E58-92AD-40F9-BFD4-631BED9A31DC}" type="slidenum">
              <a:rPr lang="en-US" smtClean="0"/>
              <a:t>‹#›</a:t>
            </a:fld>
            <a:endParaRPr lang="en-US"/>
          </a:p>
        </p:txBody>
      </p:sp>
    </p:spTree>
    <p:extLst>
      <p:ext uri="{BB962C8B-B14F-4D97-AF65-F5344CB8AC3E}">
        <p14:creationId xmlns:p14="http://schemas.microsoft.com/office/powerpoint/2010/main" val="3223331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7C03001-B6CD-4091-8DB0-CD5FFC6940F0}"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B9E58-92AD-40F9-BFD4-631BED9A31DC}" type="slidenum">
              <a:rPr lang="en-US" smtClean="0"/>
              <a:t>‹#›</a:t>
            </a:fld>
            <a:endParaRPr lang="en-US"/>
          </a:p>
        </p:txBody>
      </p:sp>
    </p:spTree>
    <p:extLst>
      <p:ext uri="{BB962C8B-B14F-4D97-AF65-F5344CB8AC3E}">
        <p14:creationId xmlns:p14="http://schemas.microsoft.com/office/powerpoint/2010/main" val="4260048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7C03001-B6CD-4091-8DB0-CD5FFC6940F0}"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FB9E58-92AD-40F9-BFD4-631BED9A31DC}" type="slidenum">
              <a:rPr lang="en-US" smtClean="0"/>
              <a:t>‹#›</a:t>
            </a:fld>
            <a:endParaRPr lang="en-US"/>
          </a:p>
        </p:txBody>
      </p:sp>
    </p:spTree>
    <p:extLst>
      <p:ext uri="{BB962C8B-B14F-4D97-AF65-F5344CB8AC3E}">
        <p14:creationId xmlns:p14="http://schemas.microsoft.com/office/powerpoint/2010/main" val="1194326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03001-B6CD-4091-8DB0-CD5FFC6940F0}"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B9E58-92AD-40F9-BFD4-631BED9A31DC}" type="slidenum">
              <a:rPr lang="en-US" smtClean="0"/>
              <a:t>‹#›</a:t>
            </a:fld>
            <a:endParaRPr lang="en-US"/>
          </a:p>
        </p:txBody>
      </p:sp>
    </p:spTree>
    <p:extLst>
      <p:ext uri="{BB962C8B-B14F-4D97-AF65-F5344CB8AC3E}">
        <p14:creationId xmlns:p14="http://schemas.microsoft.com/office/powerpoint/2010/main" val="148518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03001-B6CD-4091-8DB0-CD5FFC6940F0}"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FB9E58-92AD-40F9-BFD4-631BED9A31DC}" type="slidenum">
              <a:rPr lang="en-US" smtClean="0"/>
              <a:t>‹#›</a:t>
            </a:fld>
            <a:endParaRPr lang="en-US"/>
          </a:p>
        </p:txBody>
      </p:sp>
    </p:spTree>
    <p:extLst>
      <p:ext uri="{BB962C8B-B14F-4D97-AF65-F5344CB8AC3E}">
        <p14:creationId xmlns:p14="http://schemas.microsoft.com/office/powerpoint/2010/main" val="34492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C03001-B6CD-4091-8DB0-CD5FFC6940F0}" type="datetimeFigureOut">
              <a:rPr lang="en-US" smtClean="0"/>
              <a:t>3/23/23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B9E58-92AD-40F9-BFD4-631BED9A31DC}" type="slidenum">
              <a:rPr lang="en-US" smtClean="0"/>
              <a:t>‹#›</a:t>
            </a:fld>
            <a:endParaRPr lang="en-US"/>
          </a:p>
        </p:txBody>
      </p:sp>
    </p:spTree>
    <p:extLst>
      <p:ext uri="{BB962C8B-B14F-4D97-AF65-F5344CB8AC3E}">
        <p14:creationId xmlns:p14="http://schemas.microsoft.com/office/powerpoint/2010/main" val="222014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C03001-B6CD-4091-8DB0-CD5FFC6940F0}" type="datetimeFigureOut">
              <a:rPr lang="en-US" smtClean="0"/>
              <a:t>3/23/23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B9E58-92AD-40F9-BFD4-631BED9A31DC}" type="slidenum">
              <a:rPr lang="en-US" smtClean="0"/>
              <a:t>‹#›</a:t>
            </a:fld>
            <a:endParaRPr lang="en-US"/>
          </a:p>
        </p:txBody>
      </p:sp>
    </p:spTree>
    <p:extLst>
      <p:ext uri="{BB962C8B-B14F-4D97-AF65-F5344CB8AC3E}">
        <p14:creationId xmlns:p14="http://schemas.microsoft.com/office/powerpoint/2010/main" val="142671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C03001-B6CD-4091-8DB0-CD5FFC6940F0}" type="datetimeFigureOut">
              <a:rPr lang="en-US" smtClean="0"/>
              <a:t>3/23/23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B9E58-92AD-40F9-BFD4-631BED9A31DC}" type="slidenum">
              <a:rPr lang="en-US" smtClean="0"/>
              <a:t>‹#›</a:t>
            </a:fld>
            <a:endParaRPr lang="en-US"/>
          </a:p>
        </p:txBody>
      </p:sp>
    </p:spTree>
    <p:extLst>
      <p:ext uri="{BB962C8B-B14F-4D97-AF65-F5344CB8AC3E}">
        <p14:creationId xmlns:p14="http://schemas.microsoft.com/office/powerpoint/2010/main" val="206821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03001-B6CD-4091-8DB0-CD5FFC6940F0}" type="datetimeFigureOut">
              <a:rPr lang="en-US" smtClean="0"/>
              <a:t>3/23/23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FFB9E58-92AD-40F9-BFD4-631BED9A31DC}" type="slidenum">
              <a:rPr lang="en-US" smtClean="0"/>
              <a:t>‹#›</a:t>
            </a:fld>
            <a:endParaRPr lang="en-US"/>
          </a:p>
        </p:txBody>
      </p:sp>
    </p:spTree>
    <p:extLst>
      <p:ext uri="{BB962C8B-B14F-4D97-AF65-F5344CB8AC3E}">
        <p14:creationId xmlns:p14="http://schemas.microsoft.com/office/powerpoint/2010/main" val="314363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03001-B6CD-4091-8DB0-CD5FFC6940F0}" type="datetimeFigureOut">
              <a:rPr lang="en-US" smtClean="0"/>
              <a:t>3/23/23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FFB9E58-92AD-40F9-BFD4-631BED9A31DC}" type="slidenum">
              <a:rPr lang="en-US" smtClean="0"/>
              <a:t>‹#›</a:t>
            </a:fld>
            <a:endParaRPr lang="en-US"/>
          </a:p>
        </p:txBody>
      </p:sp>
    </p:spTree>
    <p:extLst>
      <p:ext uri="{BB962C8B-B14F-4D97-AF65-F5344CB8AC3E}">
        <p14:creationId xmlns:p14="http://schemas.microsoft.com/office/powerpoint/2010/main" val="3657261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03001-B6CD-4091-8DB0-CD5FFC6940F0}" type="datetimeFigureOut">
              <a:rPr lang="en-US" smtClean="0"/>
              <a:t>3/23/23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FFB9E58-92AD-40F9-BFD4-631BED9A31DC}" type="slidenum">
              <a:rPr lang="en-US" smtClean="0"/>
              <a:t>‹#›</a:t>
            </a:fld>
            <a:endParaRPr lang="en-US"/>
          </a:p>
        </p:txBody>
      </p:sp>
    </p:spTree>
    <p:extLst>
      <p:ext uri="{BB962C8B-B14F-4D97-AF65-F5344CB8AC3E}">
        <p14:creationId xmlns:p14="http://schemas.microsoft.com/office/powerpoint/2010/main" val="1733742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7C03001-B6CD-4091-8DB0-CD5FFC6940F0}" type="datetimeFigureOut">
              <a:rPr lang="en-US" smtClean="0"/>
              <a:t>3/23/23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FFB9E58-92AD-40F9-BFD4-631BED9A31DC}" type="slidenum">
              <a:rPr lang="en-US" smtClean="0"/>
              <a:t>‹#›</a:t>
            </a:fld>
            <a:endParaRPr lang="en-US"/>
          </a:p>
        </p:txBody>
      </p:sp>
    </p:spTree>
    <p:extLst>
      <p:ext uri="{BB962C8B-B14F-4D97-AF65-F5344CB8AC3E}">
        <p14:creationId xmlns:p14="http://schemas.microsoft.com/office/powerpoint/2010/main" val="4076465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energyvanguard.com/blog/my-undersized-heat-pump-in-an-arctic-blast/" TargetMode="External"/><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30CDEC-C0FD-C27C-6639-9A975B3DD8F3}"/>
              </a:ext>
            </a:extLst>
          </p:cNvPr>
          <p:cNvSpPr txBox="1"/>
          <p:nvPr/>
        </p:nvSpPr>
        <p:spPr>
          <a:xfrm>
            <a:off x="280880" y="224916"/>
            <a:ext cx="9729927" cy="1000274"/>
          </a:xfrm>
          <a:prstGeom prst="rect">
            <a:avLst/>
          </a:prstGeom>
          <a:noFill/>
        </p:spPr>
        <p:txBody>
          <a:bodyPr wrap="square" rtlCol="0">
            <a:spAutoFit/>
          </a:bodyPr>
          <a:lstStyle/>
          <a:p>
            <a:pPr algn="ctr"/>
            <a:r>
              <a:rPr lang="en-US" sz="3600" b="1" dirty="0"/>
              <a:t>How not to freeze you’re A** off in the dark</a:t>
            </a:r>
          </a:p>
          <a:p>
            <a:pPr algn="ctr"/>
            <a:endParaRPr lang="en-US" sz="200" b="1" dirty="0"/>
          </a:p>
          <a:p>
            <a:pPr algn="ctr"/>
            <a:r>
              <a:rPr lang="en-US" sz="2000" dirty="0"/>
              <a:t>350 MKE Presentation, March 14, 2023</a:t>
            </a:r>
            <a:endParaRPr lang="en-US" sz="3600" dirty="0"/>
          </a:p>
        </p:txBody>
      </p:sp>
      <p:sp>
        <p:nvSpPr>
          <p:cNvPr id="5" name="TextBox 4">
            <a:extLst>
              <a:ext uri="{FF2B5EF4-FFF2-40B4-BE49-F238E27FC236}">
                <a16:creationId xmlns:a16="http://schemas.microsoft.com/office/drawing/2014/main" id="{A2D35CB9-F789-D87D-ADE9-B26D6C8E94A6}"/>
              </a:ext>
            </a:extLst>
          </p:cNvPr>
          <p:cNvSpPr txBox="1"/>
          <p:nvPr/>
        </p:nvSpPr>
        <p:spPr>
          <a:xfrm>
            <a:off x="736047" y="2534125"/>
            <a:ext cx="5772291" cy="2800767"/>
          </a:xfrm>
          <a:prstGeom prst="rect">
            <a:avLst/>
          </a:prstGeom>
          <a:noFill/>
          <a:effectLst>
            <a:softEdge rad="38100"/>
          </a:effectLst>
        </p:spPr>
        <p:txBody>
          <a:bodyPr wrap="square" rtlCol="0">
            <a:spAutoFit/>
          </a:bodyPr>
          <a:lstStyle/>
          <a:p>
            <a:pPr algn="ctr"/>
            <a:r>
              <a:rPr lang="en-US" sz="2800" b="1" dirty="0"/>
              <a:t>Consumer’s Choice</a:t>
            </a:r>
          </a:p>
          <a:p>
            <a:pPr algn="ctr"/>
            <a:endParaRPr lang="en-US" sz="1200" b="1" dirty="0"/>
          </a:p>
          <a:p>
            <a:pPr algn="ctr"/>
            <a:r>
              <a:rPr lang="en-US" sz="2800" b="1" dirty="0"/>
              <a:t>By</a:t>
            </a:r>
          </a:p>
          <a:p>
            <a:pPr algn="ctr"/>
            <a:endParaRPr lang="en-US" sz="1600" b="1" dirty="0"/>
          </a:p>
          <a:p>
            <a:pPr algn="ctr"/>
            <a:r>
              <a:rPr lang="en-US" sz="2800" b="1" dirty="0"/>
              <a:t>Daniel Folkman</a:t>
            </a:r>
          </a:p>
          <a:p>
            <a:pPr algn="ctr"/>
            <a:r>
              <a:rPr lang="en-US" sz="2800" b="1" dirty="0"/>
              <a:t>Charles Bensinger</a:t>
            </a:r>
          </a:p>
          <a:p>
            <a:pPr algn="ctr"/>
            <a:endParaRPr lang="en-US" sz="1600" b="1" dirty="0"/>
          </a:p>
          <a:p>
            <a:pPr algn="ctr"/>
            <a:r>
              <a:rPr lang="en-US" sz="2000" b="1" dirty="0"/>
              <a:t>350 MKE Presentation March 14, 2023</a:t>
            </a:r>
          </a:p>
        </p:txBody>
      </p:sp>
      <p:pic>
        <p:nvPicPr>
          <p:cNvPr id="6" name="Picture 2" descr="How Does a Furnace Work? – Dor-Mar Heating &amp; Air Conditioning">
            <a:extLst>
              <a:ext uri="{FF2B5EF4-FFF2-40B4-BE49-F238E27FC236}">
                <a16:creationId xmlns:a16="http://schemas.microsoft.com/office/drawing/2014/main" id="{17CBEBF1-7EFF-57A0-AC5F-5F22C139B01D}"/>
              </a:ext>
            </a:extLst>
          </p:cNvPr>
          <p:cNvPicPr>
            <a:picLocks noChangeAspect="1" noChangeArrowheads="1"/>
          </p:cNvPicPr>
          <p:nvPr/>
        </p:nvPicPr>
        <p:blipFill>
          <a:blip r:embed="rId2">
            <a:alphaModFix amt="18000"/>
            <a:extLst>
              <a:ext uri="{28A0092B-C50C-407E-A947-70E740481C1C}">
                <a14:useLocalDpi xmlns:a14="http://schemas.microsoft.com/office/drawing/2010/main" val="0"/>
              </a:ext>
            </a:extLst>
          </a:blip>
          <a:srcRect/>
          <a:stretch>
            <a:fillRect/>
          </a:stretch>
        </p:blipFill>
        <p:spPr bwMode="auto">
          <a:xfrm>
            <a:off x="6912750" y="1582965"/>
            <a:ext cx="1360471" cy="15975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iagram&#10;&#10;Description automatically generated">
            <a:extLst>
              <a:ext uri="{FF2B5EF4-FFF2-40B4-BE49-F238E27FC236}">
                <a16:creationId xmlns:a16="http://schemas.microsoft.com/office/drawing/2014/main" id="{11E8640F-E677-8196-816E-E3F47B315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895" y="2534124"/>
            <a:ext cx="2722345" cy="2894665"/>
          </a:xfrm>
          <a:prstGeom prst="rect">
            <a:avLst/>
          </a:prstGeom>
        </p:spPr>
      </p:pic>
      <p:pic>
        <p:nvPicPr>
          <p:cNvPr id="8" name="Picture 7">
            <a:extLst>
              <a:ext uri="{FF2B5EF4-FFF2-40B4-BE49-F238E27FC236}">
                <a16:creationId xmlns:a16="http://schemas.microsoft.com/office/drawing/2014/main" id="{9412883C-BB61-BB9D-6985-DB96F9F80648}"/>
              </a:ext>
            </a:extLst>
          </p:cNvPr>
          <p:cNvPicPr>
            <a:picLocks noChangeAspect="1"/>
          </p:cNvPicPr>
          <p:nvPr/>
        </p:nvPicPr>
        <p:blipFill>
          <a:blip r:embed="rId4">
            <a:alphaModFix amt="22000"/>
          </a:blip>
          <a:stretch>
            <a:fillRect/>
          </a:stretch>
        </p:blipFill>
        <p:spPr>
          <a:xfrm>
            <a:off x="10183726" y="1678122"/>
            <a:ext cx="1715469" cy="1452098"/>
          </a:xfrm>
          <a:prstGeom prst="rect">
            <a:avLst/>
          </a:prstGeom>
          <a:effectLst>
            <a:softEdge rad="177800"/>
          </a:effectLst>
        </p:spPr>
      </p:pic>
      <p:pic>
        <p:nvPicPr>
          <p:cNvPr id="9" name="Picture 8" descr="Diagram&#10;&#10;Description automatically generated">
            <a:extLst>
              <a:ext uri="{FF2B5EF4-FFF2-40B4-BE49-F238E27FC236}">
                <a16:creationId xmlns:a16="http://schemas.microsoft.com/office/drawing/2014/main" id="{CF3F4E17-7251-BE7F-BD4A-CF9ADCDA85AA}"/>
              </a:ext>
            </a:extLst>
          </p:cNvPr>
          <p:cNvPicPr>
            <a:picLocks noChangeAspect="1"/>
          </p:cNvPicPr>
          <p:nvPr/>
        </p:nvPicPr>
        <p:blipFill>
          <a:blip r:embed="rId5">
            <a:alphaModFix amt="22000"/>
            <a:extLst>
              <a:ext uri="{28A0092B-C50C-407E-A947-70E740481C1C}">
                <a14:useLocalDpi xmlns:a14="http://schemas.microsoft.com/office/drawing/2010/main" val="0"/>
              </a:ext>
            </a:extLst>
          </a:blip>
          <a:stretch>
            <a:fillRect/>
          </a:stretch>
        </p:blipFill>
        <p:spPr>
          <a:xfrm>
            <a:off x="7670922" y="5573737"/>
            <a:ext cx="3065688" cy="1059347"/>
          </a:xfrm>
          <a:prstGeom prst="rect">
            <a:avLst/>
          </a:prstGeom>
          <a:effectLst>
            <a:softEdge rad="63500"/>
          </a:effectLst>
        </p:spPr>
      </p:pic>
    </p:spTree>
    <p:extLst>
      <p:ext uri="{BB962C8B-B14F-4D97-AF65-F5344CB8AC3E}">
        <p14:creationId xmlns:p14="http://schemas.microsoft.com/office/powerpoint/2010/main" val="995130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ABEA633-AF0F-2042-73C6-ADD0CD1F2A12}"/>
              </a:ext>
            </a:extLst>
          </p:cNvPr>
          <p:cNvSpPr txBox="1"/>
          <p:nvPr/>
        </p:nvSpPr>
        <p:spPr>
          <a:xfrm>
            <a:off x="755677" y="1132489"/>
            <a:ext cx="10680646" cy="4167616"/>
          </a:xfrm>
          <a:prstGeom prst="rect">
            <a:avLst/>
          </a:prstGeom>
          <a:noFill/>
        </p:spPr>
        <p:txBody>
          <a:bodyPr wrap="square" rtlCol="0">
            <a:spAutoFit/>
          </a:bodyPr>
          <a:lstStyle/>
          <a:p>
            <a:pPr marR="0" lvl="0" algn="ctr">
              <a:lnSpc>
                <a:spcPct val="107000"/>
              </a:lnSpc>
              <a:spcBef>
                <a:spcPts val="0"/>
              </a:spcBef>
              <a:spcAft>
                <a:spcPts val="800"/>
              </a:spcAft>
            </a:pPr>
            <a:r>
              <a:rPr lang="en-US" sz="3600" dirty="0">
                <a:solidFill>
                  <a:srgbClr val="FFC000"/>
                </a:solidFill>
                <a:effectLst/>
                <a:latin typeface="+mj-lt"/>
                <a:ea typeface="Times New Roman" panose="02020603050405020304" pitchFamily="18" charset="0"/>
                <a:cs typeface="Calibri" panose="020F0502020204030204" pitchFamily="34" charset="0"/>
              </a:rPr>
              <a:t>Key Energy Saving Steps</a:t>
            </a:r>
          </a:p>
          <a:p>
            <a:pPr marL="342900" marR="0" lvl="0" indent="-342900">
              <a:lnSpc>
                <a:spcPct val="107000"/>
              </a:lnSpc>
              <a:spcBef>
                <a:spcPts val="400"/>
              </a:spcBef>
              <a:spcAft>
                <a:spcPts val="800"/>
              </a:spcAft>
              <a:buFont typeface="+mj-lt"/>
              <a:buAutoNum type="arabicPeriod"/>
            </a:pPr>
            <a:r>
              <a:rPr lang="en-US" sz="2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Conduct an energy audit. </a:t>
            </a:r>
          </a:p>
          <a:p>
            <a:pPr marL="342900" marR="0" lvl="0" indent="-342900">
              <a:lnSpc>
                <a:spcPct val="107000"/>
              </a:lnSpc>
              <a:spcBef>
                <a:spcPts val="400"/>
              </a:spcBef>
              <a:spcAft>
                <a:spcPts val="800"/>
              </a:spcAft>
              <a:buFont typeface="+mj-lt"/>
              <a:buAutoNum type="arabicPeriod"/>
            </a:pPr>
            <a:r>
              <a:rPr lang="en-US" sz="2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Seal air leaks and add insulation. </a:t>
            </a:r>
          </a:p>
          <a:p>
            <a:pPr marL="342900" marR="0" lvl="0" indent="-342900">
              <a:lnSpc>
                <a:spcPct val="107000"/>
              </a:lnSpc>
              <a:spcBef>
                <a:spcPts val="400"/>
              </a:spcBef>
              <a:spcAft>
                <a:spcPts val="800"/>
              </a:spcAft>
              <a:buFont typeface="+mj-lt"/>
              <a:buAutoNum type="arabicPeriod"/>
            </a:pPr>
            <a:r>
              <a:rPr lang="en-US" sz="2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Upgrade heating, ventilation, and air conditioning (HVAC) systems to more efficient models.</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800"/>
              </a:spcAft>
              <a:buFont typeface="+mj-lt"/>
              <a:buAutoNum type="arabicPeriod"/>
              <a:tabLst>
                <a:tab pos="457200" algn="l"/>
              </a:tabLst>
            </a:pPr>
            <a:r>
              <a:rPr lang="en-US" sz="2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Install energy-efficient lighting, appliances, and electronics.</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800"/>
              </a:spcAft>
              <a:buFont typeface="+mj-lt"/>
              <a:buAutoNum type="arabicPeriod"/>
              <a:tabLst>
                <a:tab pos="457200" algn="l"/>
              </a:tabLst>
            </a:pPr>
            <a:r>
              <a:rPr lang="en-US" sz="2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Consider adding solar panels or geothermal heating to offset utility energy usage.</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800"/>
              </a:spcAft>
              <a:buFont typeface="+mj-lt"/>
              <a:buAutoNum type="arabicPeriod"/>
              <a:tabLst>
                <a:tab pos="457200" algn="l"/>
              </a:tabLst>
            </a:pPr>
            <a:r>
              <a:rPr lang="en-US" sz="2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Adopt energy-saving behaviors such as turning off lights and electronics when not in use,</a:t>
            </a:r>
          </a:p>
          <a:p>
            <a:pPr marL="342900" marR="0" lvl="0" indent="-342900">
              <a:lnSpc>
                <a:spcPct val="107000"/>
              </a:lnSpc>
              <a:spcBef>
                <a:spcPts val="400"/>
              </a:spcBef>
              <a:spcAft>
                <a:spcPts val="800"/>
              </a:spcAft>
              <a:buFont typeface="+mj-lt"/>
              <a:buAutoNum type="arabicPeriod"/>
              <a:tabLst>
                <a:tab pos="457200" algn="l"/>
              </a:tabLst>
            </a:pPr>
            <a:r>
              <a:rPr lang="en-US" sz="2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Monitor energy usage and track savings.</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785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4907C4-5BB2-B733-E375-687296CB1785}"/>
              </a:ext>
            </a:extLst>
          </p:cNvPr>
          <p:cNvSpPr txBox="1"/>
          <p:nvPr/>
        </p:nvSpPr>
        <p:spPr>
          <a:xfrm>
            <a:off x="999961" y="862002"/>
            <a:ext cx="6277139" cy="5342616"/>
          </a:xfrm>
          <a:prstGeom prst="rect">
            <a:avLst/>
          </a:prstGeom>
          <a:noFill/>
        </p:spPr>
        <p:txBody>
          <a:bodyPr wrap="square" rtlCol="0">
            <a:spAutoFit/>
          </a:bodyPr>
          <a:lstStyle/>
          <a:p>
            <a:pPr marL="0" marR="0" algn="ctr">
              <a:lnSpc>
                <a:spcPct val="107000"/>
              </a:lnSpc>
              <a:spcBef>
                <a:spcPts val="0"/>
              </a:spcBef>
              <a:spcAft>
                <a:spcPts val="800"/>
              </a:spcAft>
            </a:pPr>
            <a:r>
              <a:rPr lang="en-US" sz="3200" dirty="0">
                <a:solidFill>
                  <a:srgbClr val="FFC000"/>
                </a:solidFill>
                <a:effectLst/>
                <a:latin typeface="+mj-lt"/>
                <a:ea typeface="Calibri" panose="020F0502020204030204" pitchFamily="34" charset="0"/>
                <a:cs typeface="Calibri" panose="020F0502020204030204" pitchFamily="34" charset="0"/>
              </a:rPr>
              <a:t>The Deep Energy Retrofit</a:t>
            </a:r>
            <a:endParaRPr lang="en-US" sz="3200" dirty="0">
              <a:solidFill>
                <a:srgbClr val="FFC000"/>
              </a:solidFill>
              <a:effectLst/>
              <a:latin typeface="+mj-l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mj-lt"/>
              <a:buAutoNum type="arabicPeriod"/>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Upgrade or replace all heating, cooking, and electrical appliances and eliminate energy leaks in the home by undertaking a variety of state-of-the-art insulating strategies.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1500"/>
              </a:spcBef>
              <a:spcAft>
                <a:spcPts val="1500"/>
              </a:spcAft>
              <a:buFont typeface="+mj-lt"/>
              <a:buAutoNum type="arabicPeriod"/>
            </a:pPr>
            <a:r>
              <a:rPr lang="en-US" sz="2000" dirty="0">
                <a:solidFill>
                  <a:schemeClr val="bg1"/>
                </a:solidFill>
                <a:effectLst/>
                <a:latin typeface="Calibri" panose="020F0502020204030204" pitchFamily="34" charset="0"/>
                <a:ea typeface="Times New Roman" panose="02020603050405020304" pitchFamily="18" charset="0"/>
              </a:rPr>
              <a:t>Replace the old gas furnace or boiler with a new, high-efficiency model with an Annual Fuel Utilization Efficiency (AFUE) rating of 90% or higher, which means that they convert 90% or more of the fuel they use into heat. These units can provide significant energy savings compared to older, less efficient models.</a:t>
            </a:r>
          </a:p>
          <a:p>
            <a:pPr marL="457200" marR="0" indent="-457200">
              <a:spcBef>
                <a:spcPts val="1500"/>
              </a:spcBef>
              <a:spcAft>
                <a:spcPts val="1500"/>
              </a:spcAft>
              <a:buFont typeface="+mj-lt"/>
              <a:buAutoNum type="arabicPeriod"/>
            </a:pPr>
            <a:r>
              <a:rPr lang="en-US" sz="2000" dirty="0">
                <a:solidFill>
                  <a:schemeClr val="bg1"/>
                </a:solidFill>
                <a:latin typeface="Calibri" panose="020F0502020204030204" pitchFamily="34" charset="0"/>
                <a:ea typeface="Times New Roman" panose="02020603050405020304" pitchFamily="18" charset="0"/>
              </a:rPr>
              <a:t>Replace the gas furnace with a heat pump.</a:t>
            </a:r>
            <a:endParaRPr lang="en-US" sz="2000" dirty="0">
              <a:solidFill>
                <a:schemeClr val="bg1"/>
              </a:solidFill>
              <a:effectLst/>
              <a:latin typeface="Times New Roman" panose="02020603050405020304" pitchFamily="18" charset="0"/>
              <a:ea typeface="Times New Roman" panose="02020603050405020304" pitchFamily="18" charset="0"/>
            </a:endParaRPr>
          </a:p>
          <a:p>
            <a:endParaRPr lang="en-US" dirty="0">
              <a:solidFill>
                <a:schemeClr val="bg1"/>
              </a:solidFill>
            </a:endParaRPr>
          </a:p>
        </p:txBody>
      </p:sp>
      <p:pic>
        <p:nvPicPr>
          <p:cNvPr id="3" name="Picture 2">
            <a:extLst>
              <a:ext uri="{FF2B5EF4-FFF2-40B4-BE49-F238E27FC236}">
                <a16:creationId xmlns:a16="http://schemas.microsoft.com/office/drawing/2014/main" id="{E971A7BC-E2CB-62FE-65A5-3323A72A4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9074" y="3025774"/>
            <a:ext cx="3589193" cy="2632075"/>
          </a:xfrm>
          <a:prstGeom prst="rect">
            <a:avLst/>
          </a:prstGeom>
        </p:spPr>
      </p:pic>
    </p:spTree>
    <p:extLst>
      <p:ext uri="{BB962C8B-B14F-4D97-AF65-F5344CB8AC3E}">
        <p14:creationId xmlns:p14="http://schemas.microsoft.com/office/powerpoint/2010/main" val="277398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DD8846-9AE7-F0B0-332D-712B3CF35516}"/>
              </a:ext>
            </a:extLst>
          </p:cNvPr>
          <p:cNvSpPr txBox="1"/>
          <p:nvPr/>
        </p:nvSpPr>
        <p:spPr>
          <a:xfrm>
            <a:off x="914400" y="809625"/>
            <a:ext cx="5581650" cy="5262979"/>
          </a:xfrm>
          <a:prstGeom prst="rect">
            <a:avLst/>
          </a:prstGeom>
          <a:noFill/>
        </p:spPr>
        <p:txBody>
          <a:bodyPr wrap="square" rtlCol="0">
            <a:spAutoFit/>
          </a:bodyPr>
          <a:lstStyle/>
          <a:p>
            <a:pPr algn="ctr"/>
            <a:r>
              <a:rPr lang="en-US" sz="3600" dirty="0">
                <a:solidFill>
                  <a:srgbClr val="FFC000"/>
                </a:solidFill>
                <a:effectLst/>
                <a:latin typeface="+mj-lt"/>
                <a:ea typeface="Times New Roman" panose="02020603050405020304" pitchFamily="18" charset="0"/>
              </a:rPr>
              <a:t>Heat Pumps</a:t>
            </a:r>
          </a:p>
          <a:p>
            <a:endParaRPr lang="en-US" dirty="0">
              <a:solidFill>
                <a:schemeClr val="bg1"/>
              </a:solidFill>
              <a:latin typeface="Calibri" panose="020F0502020204030204" pitchFamily="34" charset="0"/>
              <a:ea typeface="Times New Roman" panose="02020603050405020304" pitchFamily="18" charset="0"/>
            </a:endParaRPr>
          </a:p>
          <a:p>
            <a:r>
              <a:rPr lang="en-US" sz="2400" dirty="0">
                <a:solidFill>
                  <a:schemeClr val="bg1"/>
                </a:solidFill>
                <a:effectLst/>
                <a:latin typeface="Calibri" panose="020F0502020204030204" pitchFamily="34" charset="0"/>
                <a:ea typeface="Times New Roman" panose="02020603050405020304" pitchFamily="18" charset="0"/>
              </a:rPr>
              <a:t>Heat pumps are efficient heating and cooling systems that use electricity to move heat from one location to another. In the winter, heat pumps extract heat from the outdoor air and use it to warm the indoor air. In the summer, they reverse the process to cool the indoor air. Adding a heat pump to a gas furnace or boiler can provide additional heating efficiency and can also provide cooling during the summer months.</a:t>
            </a:r>
            <a:endParaRPr lang="en-US" sz="2400" dirty="0">
              <a:solidFill>
                <a:schemeClr val="bg1"/>
              </a:solidFill>
              <a:effectLst/>
              <a:latin typeface="Times New Roman" panose="02020603050405020304" pitchFamily="18" charset="0"/>
              <a:ea typeface="Times New Roman" panose="02020603050405020304" pitchFamily="18" charset="0"/>
            </a:endParaRPr>
          </a:p>
          <a:p>
            <a:endParaRPr lang="en-US" dirty="0">
              <a:solidFill>
                <a:schemeClr val="bg1"/>
              </a:solidFill>
            </a:endParaRPr>
          </a:p>
        </p:txBody>
      </p:sp>
      <p:pic>
        <p:nvPicPr>
          <p:cNvPr id="9" name="Picture 8">
            <a:extLst>
              <a:ext uri="{FF2B5EF4-FFF2-40B4-BE49-F238E27FC236}">
                <a16:creationId xmlns:a16="http://schemas.microsoft.com/office/drawing/2014/main" id="{2AC28B50-3FE9-D7CF-4063-5367C41B2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050" y="2200275"/>
            <a:ext cx="4784264" cy="2936875"/>
          </a:xfrm>
          <a:prstGeom prst="rect">
            <a:avLst/>
          </a:prstGeom>
        </p:spPr>
      </p:pic>
    </p:spTree>
    <p:extLst>
      <p:ext uri="{BB962C8B-B14F-4D97-AF65-F5344CB8AC3E}">
        <p14:creationId xmlns:p14="http://schemas.microsoft.com/office/powerpoint/2010/main" val="480107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931D8B-B505-B438-6A6A-8E790CCBD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275" y="557212"/>
            <a:ext cx="7972425" cy="5743575"/>
          </a:xfrm>
          <a:prstGeom prst="rect">
            <a:avLst/>
          </a:prstGeom>
        </p:spPr>
      </p:pic>
    </p:spTree>
    <p:extLst>
      <p:ext uri="{BB962C8B-B14F-4D97-AF65-F5344CB8AC3E}">
        <p14:creationId xmlns:p14="http://schemas.microsoft.com/office/powerpoint/2010/main" val="146875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F87254-48DE-909E-34BF-91242D17F184}"/>
              </a:ext>
            </a:extLst>
          </p:cNvPr>
          <p:cNvPicPr>
            <a:picLocks noChangeAspect="1"/>
          </p:cNvPicPr>
          <p:nvPr/>
        </p:nvPicPr>
        <p:blipFill rotWithShape="1">
          <a:blip r:embed="rId2">
            <a:extLst>
              <a:ext uri="{28A0092B-C50C-407E-A947-70E740481C1C}">
                <a14:useLocalDpi xmlns:a14="http://schemas.microsoft.com/office/drawing/2010/main" val="0"/>
              </a:ext>
            </a:extLst>
          </a:blip>
          <a:srcRect r="2148"/>
          <a:stretch/>
        </p:blipFill>
        <p:spPr>
          <a:xfrm>
            <a:off x="1800225" y="1406525"/>
            <a:ext cx="8677276" cy="4799866"/>
          </a:xfrm>
          <a:prstGeom prst="rect">
            <a:avLst/>
          </a:prstGeom>
        </p:spPr>
      </p:pic>
      <p:sp>
        <p:nvSpPr>
          <p:cNvPr id="7" name="TextBox 6">
            <a:extLst>
              <a:ext uri="{FF2B5EF4-FFF2-40B4-BE49-F238E27FC236}">
                <a16:creationId xmlns:a16="http://schemas.microsoft.com/office/drawing/2014/main" id="{3795C360-D328-B753-41AF-65A0410A2279}"/>
              </a:ext>
            </a:extLst>
          </p:cNvPr>
          <p:cNvSpPr txBox="1"/>
          <p:nvPr/>
        </p:nvSpPr>
        <p:spPr>
          <a:xfrm>
            <a:off x="3733800" y="745053"/>
            <a:ext cx="4810125" cy="646331"/>
          </a:xfrm>
          <a:prstGeom prst="rect">
            <a:avLst/>
          </a:prstGeom>
          <a:noFill/>
        </p:spPr>
        <p:txBody>
          <a:bodyPr wrap="square" rtlCol="0">
            <a:spAutoFit/>
          </a:bodyPr>
          <a:lstStyle/>
          <a:p>
            <a:r>
              <a:rPr lang="en-US" sz="3600" dirty="0">
                <a:solidFill>
                  <a:srgbClr val="FFC000"/>
                </a:solidFill>
              </a:rPr>
              <a:t>Heat Pump Options</a:t>
            </a:r>
          </a:p>
        </p:txBody>
      </p:sp>
    </p:spTree>
    <p:extLst>
      <p:ext uri="{BB962C8B-B14F-4D97-AF65-F5344CB8AC3E}">
        <p14:creationId xmlns:p14="http://schemas.microsoft.com/office/powerpoint/2010/main" val="4162781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A29C5F-E499-6407-28BB-3DD81F960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625" y="731591"/>
            <a:ext cx="3784600" cy="2495848"/>
          </a:xfrm>
          <a:prstGeom prst="rect">
            <a:avLst/>
          </a:prstGeom>
        </p:spPr>
      </p:pic>
      <p:sp>
        <p:nvSpPr>
          <p:cNvPr id="8" name="TextBox 7">
            <a:extLst>
              <a:ext uri="{FF2B5EF4-FFF2-40B4-BE49-F238E27FC236}">
                <a16:creationId xmlns:a16="http://schemas.microsoft.com/office/drawing/2014/main" id="{3885C42C-163E-2D4B-DF74-AEFF914233E8}"/>
              </a:ext>
            </a:extLst>
          </p:cNvPr>
          <p:cNvSpPr txBox="1"/>
          <p:nvPr/>
        </p:nvSpPr>
        <p:spPr>
          <a:xfrm>
            <a:off x="1475453" y="3630561"/>
            <a:ext cx="7993626" cy="1962076"/>
          </a:xfrm>
          <a:prstGeom prst="rect">
            <a:avLst/>
          </a:prstGeom>
          <a:noFill/>
        </p:spPr>
        <p:txBody>
          <a:bodyPr wrap="square" rtlCol="0">
            <a:spAutoFit/>
          </a:bodyPr>
          <a:lstStyle/>
          <a:p>
            <a:pPr>
              <a:spcBef>
                <a:spcPts val="700"/>
              </a:spcBef>
            </a:pPr>
            <a:r>
              <a:rPr lang="en-US" sz="2400" b="1" dirty="0">
                <a:solidFill>
                  <a:schemeClr val="bg1"/>
                </a:solidFill>
              </a:rPr>
              <a:t>Mitsubishi Electric Heat Pump:</a:t>
            </a:r>
          </a:p>
          <a:p>
            <a:pPr marL="285750" indent="-285750">
              <a:spcBef>
                <a:spcPts val="700"/>
              </a:spcBef>
              <a:buFont typeface="Arial" panose="020B0604020202020204" pitchFamily="34" charset="0"/>
              <a:buChar char="•"/>
            </a:pPr>
            <a:r>
              <a:rPr lang="en-US" sz="2000" dirty="0">
                <a:solidFill>
                  <a:schemeClr val="bg1"/>
                </a:solidFill>
              </a:rPr>
              <a:t>	Provides 100% of heating requirement at 5º F</a:t>
            </a:r>
          </a:p>
          <a:p>
            <a:pPr marL="285750" indent="-285750">
              <a:spcBef>
                <a:spcPts val="700"/>
              </a:spcBef>
              <a:buFont typeface="Arial" panose="020B0604020202020204" pitchFamily="34" charset="0"/>
              <a:buChar char="•"/>
            </a:pPr>
            <a:r>
              <a:rPr lang="en-US" sz="2000" dirty="0">
                <a:solidFill>
                  <a:schemeClr val="bg1"/>
                </a:solidFill>
              </a:rPr>
              <a:t>	Will operate to -13º F without auxiliary heat</a:t>
            </a:r>
          </a:p>
          <a:p>
            <a:pPr marL="285750" indent="-285750">
              <a:spcBef>
                <a:spcPts val="700"/>
              </a:spcBef>
              <a:buFont typeface="Arial" panose="020B0604020202020204" pitchFamily="34" charset="0"/>
              <a:buChar char="•"/>
            </a:pPr>
            <a:r>
              <a:rPr lang="en-US" sz="2000" dirty="0">
                <a:solidFill>
                  <a:schemeClr val="bg1"/>
                </a:solidFill>
              </a:rPr>
              <a:t>	Electric-H2i plus technology can deliver up to 100% heating 	     capacity to -5º F</a:t>
            </a:r>
          </a:p>
        </p:txBody>
      </p:sp>
    </p:spTree>
    <p:extLst>
      <p:ext uri="{BB962C8B-B14F-4D97-AF65-F5344CB8AC3E}">
        <p14:creationId xmlns:p14="http://schemas.microsoft.com/office/powerpoint/2010/main" val="15011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98561A-37D9-60A7-F57A-F13768BC4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574" y="683975"/>
            <a:ext cx="10048875" cy="5490049"/>
          </a:xfrm>
          <a:prstGeom prst="rect">
            <a:avLst/>
          </a:prstGeom>
        </p:spPr>
      </p:pic>
    </p:spTree>
    <p:extLst>
      <p:ext uri="{BB962C8B-B14F-4D97-AF65-F5344CB8AC3E}">
        <p14:creationId xmlns:p14="http://schemas.microsoft.com/office/powerpoint/2010/main" val="2559571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EAF06C-E45F-326D-7062-B1127C0C2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050" y="703510"/>
            <a:ext cx="9334500" cy="5450979"/>
          </a:xfrm>
          <a:prstGeom prst="rect">
            <a:avLst/>
          </a:prstGeom>
        </p:spPr>
      </p:pic>
    </p:spTree>
    <p:extLst>
      <p:ext uri="{BB962C8B-B14F-4D97-AF65-F5344CB8AC3E}">
        <p14:creationId xmlns:p14="http://schemas.microsoft.com/office/powerpoint/2010/main" val="771336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AEC690-6FE6-7C57-67DF-FCC800922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149" y="1202782"/>
            <a:ext cx="10299701" cy="4818601"/>
          </a:xfrm>
          <a:prstGeom prst="rect">
            <a:avLst/>
          </a:prstGeom>
        </p:spPr>
      </p:pic>
    </p:spTree>
    <p:extLst>
      <p:ext uri="{BB962C8B-B14F-4D97-AF65-F5344CB8AC3E}">
        <p14:creationId xmlns:p14="http://schemas.microsoft.com/office/powerpoint/2010/main" val="1481128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72F3EB-6D20-6CF2-171E-36AA22EE1D10}"/>
              </a:ext>
            </a:extLst>
          </p:cNvPr>
          <p:cNvSpPr txBox="1"/>
          <p:nvPr/>
        </p:nvSpPr>
        <p:spPr>
          <a:xfrm>
            <a:off x="1290637" y="716543"/>
            <a:ext cx="8310563" cy="5329664"/>
          </a:xfrm>
          <a:prstGeom prst="rect">
            <a:avLst/>
          </a:prstGeom>
          <a:noFill/>
        </p:spPr>
        <p:txBody>
          <a:bodyPr wrap="square" rtlCol="0">
            <a:spAutoFit/>
          </a:bodyPr>
          <a:lstStyle/>
          <a:p>
            <a:pPr>
              <a:spcBef>
                <a:spcPts val="500"/>
              </a:spcBef>
            </a:pPr>
            <a:r>
              <a:rPr lang="en-US" sz="2400" b="1" dirty="0">
                <a:solidFill>
                  <a:srgbClr val="FFC000"/>
                </a:solidFill>
              </a:rPr>
              <a:t>Pros of Heat Pumps:</a:t>
            </a:r>
          </a:p>
          <a:p>
            <a:pPr marL="285750" indent="-285750">
              <a:spcBef>
                <a:spcPts val="500"/>
              </a:spcBef>
              <a:buFont typeface="Arial" panose="020B0604020202020204" pitchFamily="34" charset="0"/>
              <a:buChar char="•"/>
            </a:pPr>
            <a:r>
              <a:rPr lang="en-US" dirty="0">
                <a:solidFill>
                  <a:schemeClr val="bg1"/>
                </a:solidFill>
              </a:rPr>
              <a:t>Decarbonation (200% to 300% greater efficiency than gas furnace)</a:t>
            </a:r>
          </a:p>
          <a:p>
            <a:pPr marL="285750" indent="-285750">
              <a:spcBef>
                <a:spcPts val="500"/>
              </a:spcBef>
              <a:buFont typeface="Arial" panose="020B0604020202020204" pitchFamily="34" charset="0"/>
              <a:buChar char="•"/>
            </a:pPr>
            <a:r>
              <a:rPr lang="en-US" dirty="0">
                <a:solidFill>
                  <a:schemeClr val="bg1"/>
                </a:solidFill>
              </a:rPr>
              <a:t>Asthma reduction – filters air, producing better air quality</a:t>
            </a:r>
          </a:p>
          <a:p>
            <a:pPr marL="285750" indent="-285750">
              <a:spcBef>
                <a:spcPts val="500"/>
              </a:spcBef>
              <a:buFont typeface="Arial" panose="020B0604020202020204" pitchFamily="34" charset="0"/>
              <a:buChar char="•"/>
            </a:pPr>
            <a:r>
              <a:rPr lang="en-US" dirty="0">
                <a:solidFill>
                  <a:schemeClr val="bg1"/>
                </a:solidFill>
              </a:rPr>
              <a:t>Less humidity – removes moisture from air</a:t>
            </a:r>
          </a:p>
          <a:p>
            <a:pPr marL="285750" indent="-285750">
              <a:spcBef>
                <a:spcPts val="500"/>
              </a:spcBef>
              <a:buFont typeface="Arial" panose="020B0604020202020204" pitchFamily="34" charset="0"/>
              <a:buChar char="•"/>
            </a:pPr>
            <a:r>
              <a:rPr lang="en-US" dirty="0">
                <a:solidFill>
                  <a:schemeClr val="bg1"/>
                </a:solidFill>
              </a:rPr>
              <a:t>Lower energy bills (could save $400-$500/</a:t>
            </a:r>
            <a:r>
              <a:rPr lang="en-US" dirty="0" err="1">
                <a:solidFill>
                  <a:schemeClr val="bg1"/>
                </a:solidFill>
              </a:rPr>
              <a:t>yr</a:t>
            </a:r>
            <a:r>
              <a:rPr lang="en-US" dirty="0">
                <a:solidFill>
                  <a:schemeClr val="bg1"/>
                </a:solidFill>
              </a:rPr>
              <a:t> in heating bills</a:t>
            </a:r>
          </a:p>
          <a:p>
            <a:pPr marL="285750" indent="-285750">
              <a:spcBef>
                <a:spcPts val="500"/>
              </a:spcBef>
              <a:buFont typeface="Arial" panose="020B0604020202020204" pitchFamily="34" charset="0"/>
              <a:buChar char="•"/>
            </a:pPr>
            <a:r>
              <a:rPr lang="en-US" dirty="0">
                <a:solidFill>
                  <a:schemeClr val="bg1"/>
                </a:solidFill>
              </a:rPr>
              <a:t>Saves space -- provides both air conditioning and heat</a:t>
            </a:r>
          </a:p>
          <a:p>
            <a:pPr marL="285750" indent="-285750">
              <a:spcBef>
                <a:spcPts val="500"/>
              </a:spcBef>
              <a:buFont typeface="Arial" panose="020B0604020202020204" pitchFamily="34" charset="0"/>
              <a:buChar char="•"/>
            </a:pPr>
            <a:r>
              <a:rPr lang="en-US" dirty="0">
                <a:solidFill>
                  <a:schemeClr val="bg1"/>
                </a:solidFill>
              </a:rPr>
              <a:t>Less noise – quieter than an air conditioner</a:t>
            </a:r>
          </a:p>
          <a:p>
            <a:pPr marL="285750" indent="-285750">
              <a:spcBef>
                <a:spcPts val="500"/>
              </a:spcBef>
              <a:buFont typeface="Arial" panose="020B0604020202020204" pitchFamily="34" charset="0"/>
              <a:buChar char="•"/>
            </a:pPr>
            <a:r>
              <a:rPr lang="en-US" dirty="0">
                <a:solidFill>
                  <a:schemeClr val="bg1"/>
                </a:solidFill>
              </a:rPr>
              <a:t>Improved safety – no gas leaks</a:t>
            </a:r>
          </a:p>
          <a:p>
            <a:pPr marL="285750" indent="-285750">
              <a:spcBef>
                <a:spcPts val="500"/>
              </a:spcBef>
              <a:buFont typeface="Arial" panose="020B0604020202020204" pitchFamily="34" charset="0"/>
              <a:buChar char="•"/>
            </a:pPr>
            <a:endParaRPr lang="en-US" dirty="0">
              <a:solidFill>
                <a:schemeClr val="bg1"/>
              </a:solidFill>
            </a:endParaRPr>
          </a:p>
          <a:p>
            <a:pPr>
              <a:spcBef>
                <a:spcPts val="500"/>
              </a:spcBef>
            </a:pPr>
            <a:r>
              <a:rPr lang="en-US" sz="2400" b="1" dirty="0">
                <a:solidFill>
                  <a:srgbClr val="FFC000"/>
                </a:solidFill>
              </a:rPr>
              <a:t>Cons of Heat Pumps:</a:t>
            </a:r>
          </a:p>
          <a:p>
            <a:pPr marL="285750" indent="-285750">
              <a:spcBef>
                <a:spcPts val="500"/>
              </a:spcBef>
              <a:buFont typeface="Arial" panose="020B0604020202020204" pitchFamily="34" charset="0"/>
              <a:buChar char="•"/>
            </a:pPr>
            <a:r>
              <a:rPr lang="en-US" dirty="0">
                <a:solidFill>
                  <a:schemeClr val="bg1"/>
                </a:solidFill>
              </a:rPr>
              <a:t>More mechanically complex</a:t>
            </a:r>
          </a:p>
          <a:p>
            <a:pPr marL="285750" indent="-285750">
              <a:spcBef>
                <a:spcPts val="500"/>
              </a:spcBef>
              <a:buFont typeface="Arial" panose="020B0604020202020204" pitchFamily="34" charset="0"/>
              <a:buChar char="•"/>
            </a:pPr>
            <a:r>
              <a:rPr lang="en-US" dirty="0">
                <a:solidFill>
                  <a:schemeClr val="bg1"/>
                </a:solidFill>
              </a:rPr>
              <a:t>All units and parts not manufactured in the U.S.</a:t>
            </a:r>
          </a:p>
          <a:p>
            <a:pPr marL="285750" indent="-285750">
              <a:spcBef>
                <a:spcPts val="500"/>
              </a:spcBef>
              <a:buFont typeface="Arial" panose="020B0604020202020204" pitchFamily="34" charset="0"/>
              <a:buChar char="•"/>
            </a:pPr>
            <a:r>
              <a:rPr lang="en-US" dirty="0">
                <a:solidFill>
                  <a:schemeClr val="bg1"/>
                </a:solidFill>
              </a:rPr>
              <a:t>Requires more maintenance</a:t>
            </a:r>
          </a:p>
          <a:p>
            <a:pPr marL="285750" indent="-285750">
              <a:spcBef>
                <a:spcPts val="500"/>
              </a:spcBef>
              <a:buFont typeface="Arial" panose="020B0604020202020204" pitchFamily="34" charset="0"/>
              <a:buChar char="•"/>
            </a:pPr>
            <a:r>
              <a:rPr lang="en-US" dirty="0">
                <a:solidFill>
                  <a:schemeClr val="bg1"/>
                </a:solidFill>
              </a:rPr>
              <a:t>More expensive than conventional HVAC systems  ($5,000- $12,000)</a:t>
            </a:r>
          </a:p>
          <a:p>
            <a:pPr marL="285750" indent="-285750">
              <a:spcBef>
                <a:spcPts val="500"/>
              </a:spcBef>
              <a:buFont typeface="Arial" panose="020B0604020202020204" pitchFamily="34" charset="0"/>
              <a:buChar char="•"/>
            </a:pPr>
            <a:r>
              <a:rPr lang="en-US" dirty="0">
                <a:solidFill>
                  <a:schemeClr val="bg1"/>
                </a:solidFill>
              </a:rPr>
              <a:t>Technicians not experienced in installation and repair yet</a:t>
            </a:r>
          </a:p>
        </p:txBody>
      </p:sp>
    </p:spTree>
    <p:extLst>
      <p:ext uri="{BB962C8B-B14F-4D97-AF65-F5344CB8AC3E}">
        <p14:creationId xmlns:p14="http://schemas.microsoft.com/office/powerpoint/2010/main" val="411978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8BEE0B-693B-CAB6-FD47-FD5E5B3203D0}"/>
              </a:ext>
            </a:extLst>
          </p:cNvPr>
          <p:cNvSpPr txBox="1"/>
          <p:nvPr/>
        </p:nvSpPr>
        <p:spPr>
          <a:xfrm>
            <a:off x="1706547" y="603877"/>
            <a:ext cx="7794594" cy="584775"/>
          </a:xfrm>
          <a:prstGeom prst="rect">
            <a:avLst/>
          </a:prstGeom>
          <a:noFill/>
        </p:spPr>
        <p:txBody>
          <a:bodyPr wrap="square" rtlCol="0">
            <a:spAutoFit/>
          </a:bodyPr>
          <a:lstStyle/>
          <a:p>
            <a:r>
              <a:rPr lang="en-US" sz="3200" b="1" dirty="0"/>
              <a:t>Suggested Topics for tonight's Zoom Session</a:t>
            </a:r>
          </a:p>
        </p:txBody>
      </p:sp>
      <p:sp>
        <p:nvSpPr>
          <p:cNvPr id="3" name="TextBox 2">
            <a:extLst>
              <a:ext uri="{FF2B5EF4-FFF2-40B4-BE49-F238E27FC236}">
                <a16:creationId xmlns:a16="http://schemas.microsoft.com/office/drawing/2014/main" id="{506194D3-CEB0-C194-6E90-B887759C9C94}"/>
              </a:ext>
            </a:extLst>
          </p:cNvPr>
          <p:cNvSpPr txBox="1"/>
          <p:nvPr/>
        </p:nvSpPr>
        <p:spPr>
          <a:xfrm>
            <a:off x="345184" y="1926225"/>
            <a:ext cx="10946166" cy="2554545"/>
          </a:xfrm>
          <a:prstGeom prst="rect">
            <a:avLst/>
          </a:prstGeom>
          <a:noFill/>
        </p:spPr>
        <p:txBody>
          <a:bodyPr wrap="square" rtlCol="0">
            <a:spAutoFit/>
          </a:bodyPr>
          <a:lstStyle/>
          <a:p>
            <a:pPr algn="l">
              <a:buFont typeface="Arial" panose="020B0604020202020204" pitchFamily="34" charset="0"/>
              <a:buChar char="•"/>
            </a:pPr>
            <a:r>
              <a:rPr lang="en-US" sz="1600" b="0" i="0" dirty="0">
                <a:solidFill>
                  <a:srgbClr val="222222"/>
                </a:solidFill>
                <a:effectLst/>
                <a:latin typeface="Arial" panose="020B0604020202020204" pitchFamily="34" charset="0"/>
              </a:rPr>
              <a:t>What are your options when you decide to stop using gas </a:t>
            </a:r>
            <a:r>
              <a:rPr lang="en-US" sz="1600" b="1" i="0" dirty="0">
                <a:solidFill>
                  <a:srgbClr val="FF0000"/>
                </a:solidFill>
                <a:effectLst/>
                <a:latin typeface="Arial" panose="020B0604020202020204" pitchFamily="34" charset="0"/>
              </a:rPr>
              <a:t>(a.k.a. natural gas - methane, a potent Green House Gas)</a:t>
            </a:r>
            <a:r>
              <a:rPr lang="en-US" sz="1600" b="0" i="0" dirty="0">
                <a:solidFill>
                  <a:srgbClr val="222222"/>
                </a:solidFill>
                <a:effectLst/>
                <a:latin typeface="Arial" panose="020B0604020202020204" pitchFamily="34" charset="0"/>
              </a:rPr>
              <a:t> to heat your house and your water?</a:t>
            </a:r>
          </a:p>
          <a:p>
            <a:pPr algn="l">
              <a:buFont typeface="Arial" panose="020B0604020202020204" pitchFamily="34" charset="0"/>
              <a:buChar char="•"/>
            </a:pPr>
            <a:endParaRPr lang="en-US" sz="1600"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600" b="0" i="0" dirty="0">
                <a:solidFill>
                  <a:srgbClr val="222222"/>
                </a:solidFill>
                <a:effectLst/>
                <a:latin typeface="Arial" panose="020B0604020202020204" pitchFamily="34" charset="0"/>
              </a:rPr>
              <a:t>Or, gas has become too expensive?</a:t>
            </a:r>
          </a:p>
          <a:p>
            <a:pPr marL="742950" lvl="1" indent="-285750" algn="l">
              <a:buFont typeface="Arial" panose="020B0604020202020204" pitchFamily="34" charset="0"/>
              <a:buChar char="•"/>
            </a:pPr>
            <a:r>
              <a:rPr lang="en-US" sz="1600" b="0" i="0" dirty="0">
                <a:solidFill>
                  <a:srgbClr val="222222"/>
                </a:solidFill>
                <a:effectLst/>
                <a:latin typeface="Arial" panose="020B0604020202020204" pitchFamily="34" charset="0"/>
              </a:rPr>
              <a:t>Or, gas is no longer available?</a:t>
            </a:r>
          </a:p>
          <a:p>
            <a:pPr marL="742950" lvl="1" indent="-285750" algn="l">
              <a:buFont typeface="Arial" panose="020B0604020202020204" pitchFamily="34" charset="0"/>
              <a:buChar char="•"/>
            </a:pPr>
            <a:endParaRPr lang="en-US" sz="1600" b="0" i="0" dirty="0">
              <a:solidFill>
                <a:srgbClr val="222222"/>
              </a:solidFill>
              <a:effectLst/>
              <a:latin typeface="Arial" panose="020B0604020202020204" pitchFamily="34" charset="0"/>
            </a:endParaRPr>
          </a:p>
          <a:p>
            <a:pPr algn="l">
              <a:buFont typeface="Arial" panose="020B0604020202020204" pitchFamily="34" charset="0"/>
              <a:buChar char="•"/>
            </a:pPr>
            <a:r>
              <a:rPr lang="en-US" sz="1600" b="0" i="0" dirty="0">
                <a:solidFill>
                  <a:srgbClr val="222222"/>
                </a:solidFill>
                <a:effectLst/>
                <a:latin typeface="Arial" panose="020B0604020202020204" pitchFamily="34" charset="0"/>
              </a:rPr>
              <a:t>What are the alternatives?</a:t>
            </a:r>
          </a:p>
          <a:p>
            <a:pPr algn="l">
              <a:buFont typeface="Arial" panose="020B0604020202020204" pitchFamily="34" charset="0"/>
              <a:buChar char="•"/>
            </a:pPr>
            <a:endParaRPr lang="en-US" sz="1600" b="0" i="0" dirty="0">
              <a:solidFill>
                <a:srgbClr val="222222"/>
              </a:solidFill>
              <a:effectLst/>
              <a:latin typeface="Arial" panose="020B0604020202020204" pitchFamily="34" charset="0"/>
            </a:endParaRPr>
          </a:p>
          <a:p>
            <a:pPr algn="l">
              <a:buFont typeface="Arial" panose="020B0604020202020204" pitchFamily="34" charset="0"/>
              <a:buChar char="•"/>
            </a:pPr>
            <a:r>
              <a:rPr lang="en-US" sz="1600" b="0" i="0" dirty="0">
                <a:solidFill>
                  <a:srgbClr val="222222"/>
                </a:solidFill>
                <a:effectLst/>
                <a:latin typeface="Arial" panose="020B0604020202020204" pitchFamily="34" charset="0"/>
              </a:rPr>
              <a:t>What are the strategies and green technologies for existing and new construction to bring your home to a net-zero carbon footprint.</a:t>
            </a:r>
          </a:p>
        </p:txBody>
      </p:sp>
    </p:spTree>
    <p:extLst>
      <p:ext uri="{BB962C8B-B14F-4D97-AF65-F5344CB8AC3E}">
        <p14:creationId xmlns:p14="http://schemas.microsoft.com/office/powerpoint/2010/main" val="791922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0B99BD-47C3-90A3-BBDB-2231E9D48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57" y="2014537"/>
            <a:ext cx="11059886" cy="4252913"/>
          </a:xfrm>
          <a:prstGeom prst="rect">
            <a:avLst/>
          </a:prstGeom>
        </p:spPr>
      </p:pic>
      <p:sp>
        <p:nvSpPr>
          <p:cNvPr id="6" name="TextBox 5">
            <a:extLst>
              <a:ext uri="{FF2B5EF4-FFF2-40B4-BE49-F238E27FC236}">
                <a16:creationId xmlns:a16="http://schemas.microsoft.com/office/drawing/2014/main" id="{41045555-93D6-D0C0-E6C2-7037DE8A10D7}"/>
              </a:ext>
            </a:extLst>
          </p:cNvPr>
          <p:cNvSpPr txBox="1"/>
          <p:nvPr/>
        </p:nvSpPr>
        <p:spPr>
          <a:xfrm>
            <a:off x="657225" y="752475"/>
            <a:ext cx="10401299" cy="954107"/>
          </a:xfrm>
          <a:prstGeom prst="rect">
            <a:avLst/>
          </a:prstGeom>
          <a:noFill/>
        </p:spPr>
        <p:txBody>
          <a:bodyPr wrap="square" rtlCol="0">
            <a:spAutoFit/>
          </a:bodyPr>
          <a:lstStyle/>
          <a:p>
            <a:r>
              <a:rPr lang="en-US" sz="2800" dirty="0">
                <a:solidFill>
                  <a:srgbClr val="FFC000"/>
                </a:solidFill>
              </a:rPr>
              <a:t>A Possible solution for renters: </a:t>
            </a:r>
          </a:p>
          <a:p>
            <a:r>
              <a:rPr lang="en-US" sz="2800" dirty="0">
                <a:solidFill>
                  <a:srgbClr val="FFC000"/>
                </a:solidFill>
              </a:rPr>
              <a:t>window-mounted heat pumps</a:t>
            </a:r>
          </a:p>
        </p:txBody>
      </p:sp>
      <p:sp>
        <p:nvSpPr>
          <p:cNvPr id="2" name="TextBox 1">
            <a:extLst>
              <a:ext uri="{FF2B5EF4-FFF2-40B4-BE49-F238E27FC236}">
                <a16:creationId xmlns:a16="http://schemas.microsoft.com/office/drawing/2014/main" id="{0B3481BD-8AAA-F751-4F25-D55FBCF15C2E}"/>
              </a:ext>
            </a:extLst>
          </p:cNvPr>
          <p:cNvSpPr txBox="1"/>
          <p:nvPr/>
        </p:nvSpPr>
        <p:spPr>
          <a:xfrm>
            <a:off x="7038974" y="5450443"/>
            <a:ext cx="3762375" cy="369332"/>
          </a:xfrm>
          <a:prstGeom prst="rect">
            <a:avLst/>
          </a:prstGeom>
          <a:noFill/>
        </p:spPr>
        <p:txBody>
          <a:bodyPr wrap="square" rtlCol="0">
            <a:spAutoFit/>
          </a:bodyPr>
          <a:lstStyle/>
          <a:p>
            <a:r>
              <a:rPr lang="en-US" dirty="0"/>
              <a:t>Price: @ $600 at Home Depot.</a:t>
            </a:r>
          </a:p>
        </p:txBody>
      </p:sp>
    </p:spTree>
    <p:extLst>
      <p:ext uri="{BB962C8B-B14F-4D97-AF65-F5344CB8AC3E}">
        <p14:creationId xmlns:p14="http://schemas.microsoft.com/office/powerpoint/2010/main" val="1553257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CD9AA8-F1AE-0D7B-9EE2-618B2E0C6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795" y="1933575"/>
            <a:ext cx="10386410" cy="3994150"/>
          </a:xfrm>
          <a:prstGeom prst="rect">
            <a:avLst/>
          </a:prstGeom>
        </p:spPr>
      </p:pic>
      <p:sp>
        <p:nvSpPr>
          <p:cNvPr id="7" name="TextBox 6">
            <a:extLst>
              <a:ext uri="{FF2B5EF4-FFF2-40B4-BE49-F238E27FC236}">
                <a16:creationId xmlns:a16="http://schemas.microsoft.com/office/drawing/2014/main" id="{BA09086F-52EA-9480-5CE1-274AF2C3A44B}"/>
              </a:ext>
            </a:extLst>
          </p:cNvPr>
          <p:cNvSpPr txBox="1"/>
          <p:nvPr/>
        </p:nvSpPr>
        <p:spPr>
          <a:xfrm>
            <a:off x="1190624" y="815975"/>
            <a:ext cx="9229725" cy="954107"/>
          </a:xfrm>
          <a:prstGeom prst="rect">
            <a:avLst/>
          </a:prstGeom>
          <a:noFill/>
        </p:spPr>
        <p:txBody>
          <a:bodyPr wrap="square" rtlCol="0">
            <a:spAutoFit/>
          </a:bodyPr>
          <a:lstStyle/>
          <a:p>
            <a:r>
              <a:rPr lang="en-US" sz="2800" dirty="0">
                <a:solidFill>
                  <a:srgbClr val="FFC000"/>
                </a:solidFill>
              </a:rPr>
              <a:t>Financial assistance from the Inflation Recovery Act to help pay for energy efficiency upgrades</a:t>
            </a:r>
          </a:p>
        </p:txBody>
      </p:sp>
    </p:spTree>
    <p:extLst>
      <p:ext uri="{BB962C8B-B14F-4D97-AF65-F5344CB8AC3E}">
        <p14:creationId xmlns:p14="http://schemas.microsoft.com/office/powerpoint/2010/main" val="2208080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E4B924-8EA5-47D6-3339-D4F9A5A7DB49}"/>
              </a:ext>
            </a:extLst>
          </p:cNvPr>
          <p:cNvSpPr txBox="1"/>
          <p:nvPr/>
        </p:nvSpPr>
        <p:spPr>
          <a:xfrm>
            <a:off x="995362" y="679147"/>
            <a:ext cx="9629775" cy="5463034"/>
          </a:xfrm>
          <a:prstGeom prst="rect">
            <a:avLst/>
          </a:prstGeom>
          <a:noFill/>
        </p:spPr>
        <p:txBody>
          <a:bodyPr wrap="square" rtlCol="0">
            <a:spAutoFit/>
          </a:bodyPr>
          <a:lstStyle/>
          <a:p>
            <a:pPr marL="0" marR="0" algn="ctr">
              <a:spcBef>
                <a:spcPts val="1500"/>
              </a:spcBef>
              <a:spcAft>
                <a:spcPts val="1500"/>
              </a:spcAft>
            </a:pPr>
            <a:r>
              <a:rPr lang="en-US" sz="3200" dirty="0">
                <a:solidFill>
                  <a:srgbClr val="FFC000"/>
                </a:solidFill>
                <a:latin typeface="+mj-lt"/>
              </a:rPr>
              <a:t>Factors to Consider in Upgrading your Heating and AC System</a:t>
            </a:r>
            <a:endParaRPr lang="en-US" sz="3200" dirty="0">
              <a:solidFill>
                <a:srgbClr val="FFC000"/>
              </a:solidFill>
              <a:effectLst/>
              <a:latin typeface="+mj-lt"/>
              <a:ea typeface="Times New Roman" panose="02020603050405020304" pitchFamily="18" charset="0"/>
            </a:endParaRPr>
          </a:p>
          <a:p>
            <a:pPr marL="457200" marR="0" indent="-457200">
              <a:spcBef>
                <a:spcPts val="1500"/>
              </a:spcBef>
              <a:spcAft>
                <a:spcPts val="1500"/>
              </a:spcAft>
              <a:buFont typeface="+mj-lt"/>
              <a:buAutoNum type="arabicPeriod"/>
            </a:pPr>
            <a:r>
              <a:rPr lang="en-US" sz="2400" dirty="0">
                <a:solidFill>
                  <a:schemeClr val="bg1"/>
                </a:solidFill>
                <a:effectLst/>
                <a:latin typeface="Calibri" panose="020F0502020204030204" pitchFamily="34" charset="0"/>
                <a:ea typeface="Times New Roman" panose="02020603050405020304" pitchFamily="18" charset="0"/>
              </a:rPr>
              <a:t>Age and condition of the existing system. </a:t>
            </a:r>
          </a:p>
          <a:p>
            <a:pPr marL="457200" marR="0" indent="-457200">
              <a:spcBef>
                <a:spcPts val="1500"/>
              </a:spcBef>
              <a:spcAft>
                <a:spcPts val="1500"/>
              </a:spcAft>
              <a:buFont typeface="+mj-lt"/>
              <a:buAutoNum type="arabicPeriod"/>
            </a:pPr>
            <a:r>
              <a:rPr lang="en-US" sz="2400" dirty="0">
                <a:solidFill>
                  <a:schemeClr val="bg1"/>
                </a:solidFill>
                <a:effectLst/>
                <a:latin typeface="Calibri" panose="020F0502020204030204" pitchFamily="34" charset="0"/>
                <a:ea typeface="Times New Roman" panose="02020603050405020304" pitchFamily="18" charset="0"/>
              </a:rPr>
              <a:t>The cost and complexity of retrofitting the existing system to work with a heat pump. It may be more practical to replace the entire system with a new heat pump.</a:t>
            </a:r>
            <a:endParaRPr lang="en-US" sz="2400" dirty="0">
              <a:solidFill>
                <a:schemeClr val="bg1"/>
              </a:solidFill>
              <a:effectLst/>
              <a:latin typeface="Times New Roman" panose="02020603050405020304" pitchFamily="18" charset="0"/>
              <a:ea typeface="Times New Roman" panose="02020603050405020304" pitchFamily="18" charset="0"/>
            </a:endParaRPr>
          </a:p>
          <a:p>
            <a:pPr marL="0" marR="0">
              <a:spcBef>
                <a:spcPts val="1500"/>
              </a:spcBef>
              <a:spcAft>
                <a:spcPts val="0"/>
              </a:spcAft>
            </a:pPr>
            <a:r>
              <a:rPr lang="en-US" sz="2400" dirty="0">
                <a:solidFill>
                  <a:schemeClr val="bg1"/>
                </a:solidFill>
                <a:effectLst/>
                <a:latin typeface="Calibri" panose="020F0502020204030204" pitchFamily="34" charset="0"/>
                <a:ea typeface="Times New Roman" panose="02020603050405020304" pitchFamily="18" charset="0"/>
              </a:rPr>
              <a:t>Ultimately, the best option will depend on the specific needs and circumstances of the homeowner. Consulting with a qualified HVAC professional can help homeowners determine the most effective and efficient heating solution for their home.</a:t>
            </a:r>
            <a:endParaRPr lang="en-US" sz="2400" dirty="0">
              <a:solidFill>
                <a:schemeClr val="bg1"/>
              </a:solidFill>
              <a:effectLst/>
              <a:latin typeface="Times New Roman" panose="02020603050405020304" pitchFamily="18" charset="0"/>
              <a:ea typeface="Times New Roman" panose="02020603050405020304" pitchFamily="18" charset="0"/>
            </a:endParaRPr>
          </a:p>
          <a:p>
            <a:endParaRPr lang="en-US" dirty="0">
              <a:solidFill>
                <a:schemeClr val="bg1"/>
              </a:solidFill>
            </a:endParaRPr>
          </a:p>
        </p:txBody>
      </p:sp>
    </p:spTree>
    <p:extLst>
      <p:ext uri="{BB962C8B-B14F-4D97-AF65-F5344CB8AC3E}">
        <p14:creationId xmlns:p14="http://schemas.microsoft.com/office/powerpoint/2010/main" val="813180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EAAA29-1F82-2AAC-80CF-DE3B2E949FDC}"/>
              </a:ext>
            </a:extLst>
          </p:cNvPr>
          <p:cNvSpPr txBox="1"/>
          <p:nvPr/>
        </p:nvSpPr>
        <p:spPr>
          <a:xfrm>
            <a:off x="1095375" y="713718"/>
            <a:ext cx="9391650" cy="1354217"/>
          </a:xfrm>
          <a:prstGeom prst="rect">
            <a:avLst/>
          </a:prstGeom>
          <a:noFill/>
        </p:spPr>
        <p:txBody>
          <a:bodyPr wrap="square" rtlCol="0">
            <a:spAutoFit/>
          </a:bodyPr>
          <a:lstStyle/>
          <a:p>
            <a:pPr algn="ctr"/>
            <a:r>
              <a:rPr lang="en-US" sz="3200" dirty="0">
                <a:solidFill>
                  <a:srgbClr val="FFC000"/>
                </a:solidFill>
                <a:effectLst/>
                <a:latin typeface="+mj-lt"/>
                <a:ea typeface="Times New Roman" panose="02020603050405020304" pitchFamily="18" charset="0"/>
              </a:rPr>
              <a:t>Key factors to keep in mind when getting bids for upgrades:</a:t>
            </a:r>
          </a:p>
          <a:p>
            <a:endParaRPr lang="en-US" dirty="0">
              <a:solidFill>
                <a:srgbClr val="FFC000"/>
              </a:solidFill>
            </a:endParaRPr>
          </a:p>
        </p:txBody>
      </p:sp>
      <p:sp>
        <p:nvSpPr>
          <p:cNvPr id="7" name="TextBox 6">
            <a:extLst>
              <a:ext uri="{FF2B5EF4-FFF2-40B4-BE49-F238E27FC236}">
                <a16:creationId xmlns:a16="http://schemas.microsoft.com/office/drawing/2014/main" id="{35C94F12-25A5-D141-0F88-FA3BBB6B5CCB}"/>
              </a:ext>
            </a:extLst>
          </p:cNvPr>
          <p:cNvSpPr txBox="1"/>
          <p:nvPr/>
        </p:nvSpPr>
        <p:spPr>
          <a:xfrm>
            <a:off x="1276349" y="1869455"/>
            <a:ext cx="10147739" cy="4988545"/>
          </a:xfrm>
          <a:prstGeom prst="rect">
            <a:avLst/>
          </a:prstGeom>
          <a:noFill/>
        </p:spPr>
        <p:txBody>
          <a:bodyPr wrap="square" rtlCol="0">
            <a:spAutoFit/>
          </a:bodyPr>
          <a:lstStyle/>
          <a:p>
            <a:pPr marL="457200" indent="-457200">
              <a:spcBef>
                <a:spcPts val="500"/>
              </a:spcBef>
              <a:spcAft>
                <a:spcPts val="500"/>
              </a:spcAft>
              <a:buFont typeface="+mj-lt"/>
              <a:buAutoNum type="arabicPeriod"/>
            </a:pPr>
            <a:r>
              <a:rPr lang="en-US" sz="2400" i="1" dirty="0">
                <a:solidFill>
                  <a:srgbClr val="FFFF00"/>
                </a:solidFill>
                <a:latin typeface="Calibri" panose="020F0502020204030204" pitchFamily="34" charset="0"/>
                <a:cs typeface="Calibri" panose="020F0502020204030204" pitchFamily="34" charset="0"/>
              </a:rPr>
              <a:t>Do your research</a:t>
            </a:r>
            <a:r>
              <a:rPr lang="en-US" sz="2400" dirty="0">
                <a:solidFill>
                  <a:srgbClr val="FFFF00"/>
                </a:solidFill>
                <a:latin typeface="Calibri" panose="020F0502020204030204" pitchFamily="34" charset="0"/>
                <a:cs typeface="Calibri" panose="020F0502020204030204" pitchFamily="34" charset="0"/>
              </a:rPr>
              <a:t>. </a:t>
            </a:r>
            <a:r>
              <a:rPr lang="en-US" sz="2400" dirty="0">
                <a:solidFill>
                  <a:schemeClr val="bg1"/>
                </a:solidFill>
                <a:effectLst/>
                <a:latin typeface="Calibri" panose="020F0502020204030204" pitchFamily="34" charset="0"/>
                <a:ea typeface="Calibri" panose="020F0502020204030204" pitchFamily="34" charset="0"/>
              </a:rPr>
              <a:t>Understand the pros and cons of each type of system and what might work best for your home and climate</a:t>
            </a:r>
            <a:r>
              <a:rPr lang="en-US" sz="2400" dirty="0">
                <a:solidFill>
                  <a:srgbClr val="374151"/>
                </a:solidFill>
                <a:effectLst/>
                <a:latin typeface="Calibri" panose="020F0502020204030204" pitchFamily="34" charset="0"/>
                <a:ea typeface="Calibri" panose="020F0502020204030204" pitchFamily="34" charset="0"/>
              </a:rPr>
              <a:t>.</a:t>
            </a:r>
          </a:p>
          <a:p>
            <a:pPr marL="457200" indent="-457200">
              <a:spcBef>
                <a:spcPts val="500"/>
              </a:spcBef>
              <a:spcAft>
                <a:spcPts val="500"/>
              </a:spcAft>
              <a:buFont typeface="+mj-lt"/>
              <a:buAutoNum type="arabicPeriod"/>
            </a:pPr>
            <a:r>
              <a:rPr lang="en-US" sz="2400" dirty="0">
                <a:solidFill>
                  <a:schemeClr val="bg1"/>
                </a:solidFill>
                <a:latin typeface="Calibri" panose="020F0502020204030204" pitchFamily="34" charset="0"/>
              </a:rPr>
              <a:t>Choose a qualified contractor, well-versed in the latest technology.</a:t>
            </a:r>
          </a:p>
          <a:p>
            <a:pPr marL="457200" indent="-457200">
              <a:spcBef>
                <a:spcPts val="500"/>
              </a:spcBef>
              <a:spcAft>
                <a:spcPts val="500"/>
              </a:spcAft>
              <a:buFont typeface="+mj-lt"/>
              <a:buAutoNum type="arabicPeriod"/>
            </a:pPr>
            <a:r>
              <a:rPr lang="en-US" sz="2400" dirty="0">
                <a:solidFill>
                  <a:schemeClr val="bg1"/>
                </a:solidFill>
                <a:latin typeface="Calibri" panose="020F0502020204030204" pitchFamily="34" charset="0"/>
              </a:rPr>
              <a:t>Get multiple bids for several contractors. Don’t just go with the least expensive.</a:t>
            </a:r>
          </a:p>
          <a:p>
            <a:pPr marL="457200" indent="-457200">
              <a:spcBef>
                <a:spcPts val="500"/>
              </a:spcBef>
              <a:spcAft>
                <a:spcPts val="500"/>
              </a:spcAft>
              <a:buFont typeface="+mj-lt"/>
              <a:buAutoNum type="arabicPeriod"/>
            </a:pPr>
            <a:r>
              <a:rPr lang="en-US" sz="2400" dirty="0">
                <a:solidFill>
                  <a:schemeClr val="bg1"/>
                </a:solidFill>
                <a:latin typeface="Calibri" panose="020F0502020204030204" pitchFamily="34" charset="0"/>
              </a:rPr>
              <a:t>Look for rebates and incentives.</a:t>
            </a:r>
          </a:p>
          <a:p>
            <a:pPr marL="457200" indent="-457200">
              <a:spcBef>
                <a:spcPts val="500"/>
              </a:spcBef>
              <a:spcAft>
                <a:spcPts val="500"/>
              </a:spcAft>
              <a:buFont typeface="+mj-lt"/>
              <a:buAutoNum type="arabicPeriod"/>
            </a:pPr>
            <a:r>
              <a:rPr lang="en-US" sz="2400" dirty="0">
                <a:solidFill>
                  <a:schemeClr val="bg1"/>
                </a:solidFill>
                <a:latin typeface="Calibri" panose="020F0502020204030204" pitchFamily="34" charset="0"/>
              </a:rPr>
              <a:t>Consider the whole system: heating and cooling, ductwork and insulation.</a:t>
            </a:r>
          </a:p>
          <a:p>
            <a:pPr marL="457200" indent="-457200">
              <a:spcBef>
                <a:spcPts val="500"/>
              </a:spcBef>
              <a:spcAft>
                <a:spcPts val="500"/>
              </a:spcAft>
              <a:buFont typeface="+mj-lt"/>
              <a:buAutoNum type="arabicPeriod"/>
            </a:pPr>
            <a:r>
              <a:rPr lang="en-US" sz="2400" dirty="0">
                <a:solidFill>
                  <a:schemeClr val="bg1"/>
                </a:solidFill>
                <a:latin typeface="Calibri" panose="020F0502020204030204" pitchFamily="34" charset="0"/>
              </a:rPr>
              <a:t>Think about long-term savings or lifetime cost, not just the initial capital cost.</a:t>
            </a:r>
          </a:p>
          <a:p>
            <a:pPr marL="457200" indent="-457200">
              <a:spcBef>
                <a:spcPts val="500"/>
              </a:spcBef>
              <a:spcAft>
                <a:spcPts val="500"/>
              </a:spcAft>
              <a:buFont typeface="+mj-lt"/>
              <a:buAutoNum type="arabicPeriod"/>
            </a:pPr>
            <a:r>
              <a:rPr lang="en-US" sz="2400" dirty="0">
                <a:solidFill>
                  <a:schemeClr val="bg1"/>
                </a:solidFill>
                <a:latin typeface="Calibri" panose="020F0502020204030204" pitchFamily="34" charset="0"/>
              </a:rPr>
              <a:t>Consider adding or switching to a heat pump.</a:t>
            </a:r>
          </a:p>
          <a:p>
            <a:pPr marL="457200" indent="-457200">
              <a:buFont typeface="+mj-lt"/>
              <a:buAutoNum type="arabicPeriod"/>
            </a:pPr>
            <a:endParaRPr lang="en-US" sz="2400" dirty="0">
              <a:solidFill>
                <a:schemeClr val="bg1"/>
              </a:solidFill>
              <a:latin typeface="Calibri" panose="020F0502020204030204" pitchFamily="34" charset="0"/>
            </a:endParaRPr>
          </a:p>
          <a:p>
            <a:pPr marL="457200" indent="-457200">
              <a:buFont typeface="+mj-lt"/>
              <a:buAutoNum type="arabicPeriod"/>
            </a:pPr>
            <a:endParaRPr lang="en-US" sz="2400" dirty="0">
              <a:solidFill>
                <a:schemeClr val="bg1"/>
              </a:solidFill>
            </a:endParaRPr>
          </a:p>
        </p:txBody>
      </p:sp>
    </p:spTree>
    <p:extLst>
      <p:ext uri="{BB962C8B-B14F-4D97-AF65-F5344CB8AC3E}">
        <p14:creationId xmlns:p14="http://schemas.microsoft.com/office/powerpoint/2010/main" val="2034129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357A5A7-D03B-145B-1B6C-012343EB0D10}"/>
              </a:ext>
            </a:extLst>
          </p:cNvPr>
          <p:cNvGraphicFramePr>
            <a:graphicFrameLocks noGrp="1"/>
          </p:cNvGraphicFramePr>
          <p:nvPr>
            <p:extLst>
              <p:ext uri="{D42A27DB-BD31-4B8C-83A1-F6EECF244321}">
                <p14:modId xmlns:p14="http://schemas.microsoft.com/office/powerpoint/2010/main" val="3771951035"/>
              </p:ext>
            </p:extLst>
          </p:nvPr>
        </p:nvGraphicFramePr>
        <p:xfrm>
          <a:off x="814389" y="1185862"/>
          <a:ext cx="10563222" cy="4071938"/>
        </p:xfrm>
        <a:graphic>
          <a:graphicData uri="http://schemas.openxmlformats.org/drawingml/2006/table">
            <a:tbl>
              <a:tblPr firstRow="1" firstCol="1" bandRow="1">
                <a:tableStyleId>{5C22544A-7EE6-4342-B048-85BDC9FD1C3A}</a:tableStyleId>
              </a:tblPr>
              <a:tblGrid>
                <a:gridCol w="1002760">
                  <a:extLst>
                    <a:ext uri="{9D8B030D-6E8A-4147-A177-3AD203B41FA5}">
                      <a16:colId xmlns:a16="http://schemas.microsoft.com/office/drawing/2014/main" val="1884492195"/>
                    </a:ext>
                  </a:extLst>
                </a:gridCol>
                <a:gridCol w="1503084">
                  <a:extLst>
                    <a:ext uri="{9D8B030D-6E8A-4147-A177-3AD203B41FA5}">
                      <a16:colId xmlns:a16="http://schemas.microsoft.com/office/drawing/2014/main" val="1810762015"/>
                    </a:ext>
                  </a:extLst>
                </a:gridCol>
                <a:gridCol w="931488">
                  <a:extLst>
                    <a:ext uri="{9D8B030D-6E8A-4147-A177-3AD203B41FA5}">
                      <a16:colId xmlns:a16="http://schemas.microsoft.com/office/drawing/2014/main" val="3212433059"/>
                    </a:ext>
                  </a:extLst>
                </a:gridCol>
                <a:gridCol w="3155066">
                  <a:extLst>
                    <a:ext uri="{9D8B030D-6E8A-4147-A177-3AD203B41FA5}">
                      <a16:colId xmlns:a16="http://schemas.microsoft.com/office/drawing/2014/main" val="2945012106"/>
                    </a:ext>
                  </a:extLst>
                </a:gridCol>
                <a:gridCol w="3970824">
                  <a:extLst>
                    <a:ext uri="{9D8B030D-6E8A-4147-A177-3AD203B41FA5}">
                      <a16:colId xmlns:a16="http://schemas.microsoft.com/office/drawing/2014/main" val="3964004643"/>
                    </a:ext>
                  </a:extLst>
                </a:gridCol>
              </a:tblGrid>
              <a:tr h="607320">
                <a:tc>
                  <a:txBody>
                    <a:bodyPr/>
                    <a:lstStyle/>
                    <a:p>
                      <a:pPr marL="0" marR="0" algn="ctr">
                        <a:lnSpc>
                          <a:spcPct val="107000"/>
                        </a:lnSpc>
                        <a:spcBef>
                          <a:spcPts val="2400"/>
                        </a:spcBef>
                        <a:spcAft>
                          <a:spcPts val="2400"/>
                        </a:spcAft>
                      </a:pPr>
                      <a:r>
                        <a:rPr lang="en-US" sz="1000">
                          <a:effectLst/>
                        </a:rPr>
                        <a:t>System Type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tc>
                  <a:txBody>
                    <a:bodyPr/>
                    <a:lstStyle/>
                    <a:p>
                      <a:pPr marL="0" marR="0" algn="ctr">
                        <a:lnSpc>
                          <a:spcPct val="107000"/>
                        </a:lnSpc>
                        <a:spcBef>
                          <a:spcPts val="2400"/>
                        </a:spcBef>
                        <a:spcAft>
                          <a:spcPts val="2400"/>
                        </a:spcAft>
                      </a:pPr>
                      <a:r>
                        <a:rPr lang="en-US" sz="1000">
                          <a:effectLst/>
                        </a:rPr>
                        <a:t>Description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tc>
                  <a:txBody>
                    <a:bodyPr/>
                    <a:lstStyle/>
                    <a:p>
                      <a:pPr marL="0" marR="0" algn="ctr">
                        <a:lnSpc>
                          <a:spcPct val="107000"/>
                        </a:lnSpc>
                        <a:spcBef>
                          <a:spcPts val="2400"/>
                        </a:spcBef>
                        <a:spcAft>
                          <a:spcPts val="2400"/>
                        </a:spcAft>
                      </a:pPr>
                      <a:r>
                        <a:rPr lang="en-US" sz="1000">
                          <a:effectLst/>
                        </a:rPr>
                        <a:t>Efficiency Range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tc>
                  <a:txBody>
                    <a:bodyPr/>
                    <a:lstStyle/>
                    <a:p>
                      <a:pPr marL="0" marR="0" algn="ctr">
                        <a:lnSpc>
                          <a:spcPct val="107000"/>
                        </a:lnSpc>
                        <a:spcBef>
                          <a:spcPts val="2400"/>
                        </a:spcBef>
                        <a:spcAft>
                          <a:spcPts val="2400"/>
                        </a:spcAft>
                      </a:pPr>
                      <a:r>
                        <a:rPr lang="en-US" sz="1000">
                          <a:effectLst/>
                        </a:rPr>
                        <a:t>Pros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tc>
                  <a:txBody>
                    <a:bodyPr/>
                    <a:lstStyle/>
                    <a:p>
                      <a:pPr marL="0" marR="0" algn="ctr">
                        <a:lnSpc>
                          <a:spcPct val="107000"/>
                        </a:lnSpc>
                        <a:spcBef>
                          <a:spcPts val="2400"/>
                        </a:spcBef>
                        <a:spcAft>
                          <a:spcPts val="2400"/>
                        </a:spcAft>
                      </a:pPr>
                      <a:r>
                        <a:rPr lang="en-US" sz="1000">
                          <a:effectLst/>
                        </a:rPr>
                        <a:t>Cons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extLst>
                  <a:ext uri="{0D108BD9-81ED-4DB2-BD59-A6C34878D82A}">
                    <a16:rowId xmlns:a16="http://schemas.microsoft.com/office/drawing/2014/main" val="3341418360"/>
                  </a:ext>
                </a:extLst>
              </a:tr>
              <a:tr h="1163316">
                <a:tc>
                  <a:txBody>
                    <a:bodyPr/>
                    <a:lstStyle/>
                    <a:p>
                      <a:pPr marL="0" marR="0">
                        <a:lnSpc>
                          <a:spcPct val="107000"/>
                        </a:lnSpc>
                        <a:spcBef>
                          <a:spcPts val="2400"/>
                        </a:spcBef>
                        <a:spcAft>
                          <a:spcPts val="2400"/>
                        </a:spcAft>
                      </a:pPr>
                      <a:r>
                        <a:rPr lang="en-US" sz="1000">
                          <a:effectLst/>
                        </a:rPr>
                        <a:t>Furnaces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tc>
                  <a:txBody>
                    <a:bodyPr/>
                    <a:lstStyle/>
                    <a:p>
                      <a:pPr marL="0" marR="0">
                        <a:lnSpc>
                          <a:spcPct val="107000"/>
                        </a:lnSpc>
                        <a:spcBef>
                          <a:spcPts val="2400"/>
                        </a:spcBef>
                        <a:spcAft>
                          <a:spcPts val="2400"/>
                        </a:spcAft>
                      </a:pPr>
                      <a:r>
                        <a:rPr lang="en-US" sz="1000">
                          <a:effectLst/>
                        </a:rPr>
                        <a:t>Furnaces use natural gas, propane, or oil to heat air that is then distributed throughout the home via ducts.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tc>
                  <a:txBody>
                    <a:bodyPr/>
                    <a:lstStyle/>
                    <a:p>
                      <a:pPr marL="0" marR="0">
                        <a:lnSpc>
                          <a:spcPct val="107000"/>
                        </a:lnSpc>
                        <a:spcBef>
                          <a:spcPts val="2400"/>
                        </a:spcBef>
                        <a:spcAft>
                          <a:spcPts val="2400"/>
                        </a:spcAft>
                      </a:pPr>
                      <a:r>
                        <a:rPr lang="en-US" sz="1000">
                          <a:effectLst/>
                        </a:rPr>
                        <a:t>80% to 98% AFUE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tc>
                  <a:txBody>
                    <a:bodyPr/>
                    <a:lstStyle/>
                    <a:p>
                      <a:pPr marL="0" marR="0">
                        <a:lnSpc>
                          <a:spcPct val="107000"/>
                        </a:lnSpc>
                        <a:spcBef>
                          <a:spcPts val="2400"/>
                        </a:spcBef>
                        <a:spcAft>
                          <a:spcPts val="2400"/>
                        </a:spcAft>
                      </a:pPr>
                      <a:r>
                        <a:rPr lang="en-US" sz="1000" dirty="0">
                          <a:effectLst/>
                        </a:rPr>
                        <a:t>- Quick and efficient heating - Can be paired with an air conditioner for central heating and cooling - Lower upfront costs than some other systems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tc>
                  <a:txBody>
                    <a:bodyPr/>
                    <a:lstStyle/>
                    <a:p>
                      <a:pPr marL="0" marR="0">
                        <a:lnSpc>
                          <a:spcPct val="107000"/>
                        </a:lnSpc>
                        <a:spcBef>
                          <a:spcPts val="2400"/>
                        </a:spcBef>
                        <a:spcAft>
                          <a:spcPts val="2400"/>
                        </a:spcAft>
                      </a:pPr>
                      <a:r>
                        <a:rPr lang="en-US" sz="1000" dirty="0">
                          <a:effectLst/>
                        </a:rPr>
                        <a:t>- Relies on fossil fuels - Ductwork can be leaky and reduce efficiency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extLst>
                  <a:ext uri="{0D108BD9-81ED-4DB2-BD59-A6C34878D82A}">
                    <a16:rowId xmlns:a16="http://schemas.microsoft.com/office/drawing/2014/main" val="1994587650"/>
                  </a:ext>
                </a:extLst>
              </a:tr>
              <a:tr h="1103364">
                <a:tc>
                  <a:txBody>
                    <a:bodyPr/>
                    <a:lstStyle/>
                    <a:p>
                      <a:pPr marL="0" marR="0">
                        <a:lnSpc>
                          <a:spcPct val="107000"/>
                        </a:lnSpc>
                        <a:spcBef>
                          <a:spcPts val="2400"/>
                        </a:spcBef>
                        <a:spcAft>
                          <a:spcPts val="2400"/>
                        </a:spcAft>
                      </a:pPr>
                      <a:r>
                        <a:rPr lang="en-US" sz="1000">
                          <a:effectLst/>
                        </a:rPr>
                        <a:t>Boilers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tc>
                  <a:txBody>
                    <a:bodyPr/>
                    <a:lstStyle/>
                    <a:p>
                      <a:pPr marL="0" marR="0">
                        <a:lnSpc>
                          <a:spcPct val="107000"/>
                        </a:lnSpc>
                        <a:spcBef>
                          <a:spcPts val="2400"/>
                        </a:spcBef>
                        <a:spcAft>
                          <a:spcPts val="2400"/>
                        </a:spcAft>
                      </a:pPr>
                      <a:r>
                        <a:rPr lang="en-US" sz="1000">
                          <a:effectLst/>
                        </a:rPr>
                        <a:t>Boilers heat water that is then circulated through radiators or underfloor pipes to provide heat.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tc>
                  <a:txBody>
                    <a:bodyPr/>
                    <a:lstStyle/>
                    <a:p>
                      <a:pPr marL="0" marR="0">
                        <a:lnSpc>
                          <a:spcPct val="107000"/>
                        </a:lnSpc>
                        <a:spcBef>
                          <a:spcPts val="2400"/>
                        </a:spcBef>
                        <a:spcAft>
                          <a:spcPts val="2400"/>
                        </a:spcAft>
                      </a:pPr>
                      <a:r>
                        <a:rPr lang="en-US" sz="1000">
                          <a:effectLst/>
                        </a:rPr>
                        <a:t>80% to 98% AFUE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tc>
                  <a:txBody>
                    <a:bodyPr/>
                    <a:lstStyle/>
                    <a:p>
                      <a:pPr marL="0" marR="0">
                        <a:lnSpc>
                          <a:spcPct val="107000"/>
                        </a:lnSpc>
                        <a:spcBef>
                          <a:spcPts val="2400"/>
                        </a:spcBef>
                        <a:spcAft>
                          <a:spcPts val="2400"/>
                        </a:spcAft>
                      </a:pPr>
                      <a:r>
                        <a:rPr lang="en-US" sz="1000">
                          <a:effectLst/>
                        </a:rPr>
                        <a:t>- Even heating - No ductwork required - Can be used to heat water for domestic use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tc>
                  <a:txBody>
                    <a:bodyPr/>
                    <a:lstStyle/>
                    <a:p>
                      <a:pPr marL="0" marR="0">
                        <a:lnSpc>
                          <a:spcPct val="107000"/>
                        </a:lnSpc>
                        <a:spcBef>
                          <a:spcPts val="2400"/>
                        </a:spcBef>
                        <a:spcAft>
                          <a:spcPts val="2400"/>
                        </a:spcAft>
                      </a:pPr>
                      <a:r>
                        <a:rPr lang="en-US" sz="1000">
                          <a:effectLst/>
                        </a:rPr>
                        <a:t>- Higher upfront costs than some other systems - Can take longer to heat up than furnaces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extLst>
                  <a:ext uri="{0D108BD9-81ED-4DB2-BD59-A6C34878D82A}">
                    <a16:rowId xmlns:a16="http://schemas.microsoft.com/office/drawing/2014/main" val="2452399016"/>
                  </a:ext>
                </a:extLst>
              </a:tr>
              <a:tr h="1197938">
                <a:tc>
                  <a:txBody>
                    <a:bodyPr/>
                    <a:lstStyle/>
                    <a:p>
                      <a:pPr marL="0" marR="0">
                        <a:lnSpc>
                          <a:spcPct val="107000"/>
                        </a:lnSpc>
                        <a:spcBef>
                          <a:spcPts val="2400"/>
                        </a:spcBef>
                        <a:spcAft>
                          <a:spcPts val="2400"/>
                        </a:spcAft>
                      </a:pPr>
                      <a:r>
                        <a:rPr lang="en-US" sz="1000" dirty="0">
                          <a:effectLst/>
                        </a:rPr>
                        <a:t>Heat Pumps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tc>
                  <a:txBody>
                    <a:bodyPr/>
                    <a:lstStyle/>
                    <a:p>
                      <a:pPr marL="0" marR="0">
                        <a:lnSpc>
                          <a:spcPct val="107000"/>
                        </a:lnSpc>
                        <a:spcBef>
                          <a:spcPts val="2400"/>
                        </a:spcBef>
                        <a:spcAft>
                          <a:spcPts val="2400"/>
                        </a:spcAft>
                      </a:pPr>
                      <a:r>
                        <a:rPr lang="en-US" sz="1000" dirty="0">
                          <a:effectLst/>
                        </a:rPr>
                        <a:t>Heat pumps use electricity to move heat from one location to another, providing both heating and cooling.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tc>
                  <a:txBody>
                    <a:bodyPr/>
                    <a:lstStyle/>
                    <a:p>
                      <a:pPr marL="0" marR="0">
                        <a:lnSpc>
                          <a:spcPct val="107000"/>
                        </a:lnSpc>
                        <a:spcBef>
                          <a:spcPts val="2400"/>
                        </a:spcBef>
                        <a:spcAft>
                          <a:spcPts val="2400"/>
                        </a:spcAft>
                      </a:pPr>
                      <a:r>
                        <a:rPr lang="en-US" sz="1000" dirty="0">
                          <a:effectLst/>
                        </a:rPr>
                        <a:t>8.2 HSPF to 13 HSPF</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tc>
                  <a:txBody>
                    <a:bodyPr/>
                    <a:lstStyle/>
                    <a:p>
                      <a:pPr marL="0" marR="0">
                        <a:lnSpc>
                          <a:spcPct val="107000"/>
                        </a:lnSpc>
                        <a:spcBef>
                          <a:spcPts val="2400"/>
                        </a:spcBef>
                        <a:spcAft>
                          <a:spcPts val="2400"/>
                        </a:spcAft>
                      </a:pPr>
                      <a:r>
                        <a:rPr lang="en-US" sz="1000" dirty="0">
                          <a:effectLst/>
                        </a:rPr>
                        <a:t>- Highly efficient in moderate climates - Can provide both heating and cooling - Can reduce energy bills when used in place of a furnace and air conditioner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tc>
                  <a:txBody>
                    <a:bodyPr/>
                    <a:lstStyle/>
                    <a:p>
                      <a:pPr marL="0" marR="0">
                        <a:lnSpc>
                          <a:spcPct val="107000"/>
                        </a:lnSpc>
                        <a:spcBef>
                          <a:spcPts val="2400"/>
                        </a:spcBef>
                        <a:spcAft>
                          <a:spcPts val="2400"/>
                        </a:spcAft>
                      </a:pPr>
                      <a:r>
                        <a:rPr lang="en-US" sz="1000" dirty="0">
                          <a:effectLst/>
                        </a:rPr>
                        <a:t>- May not be as effective in extreme climates - Can have higher upfront costs than some other systems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75" marR="8675" marT="8675" marB="8675" anchor="b"/>
                </a:tc>
                <a:extLst>
                  <a:ext uri="{0D108BD9-81ED-4DB2-BD59-A6C34878D82A}">
                    <a16:rowId xmlns:a16="http://schemas.microsoft.com/office/drawing/2014/main" val="2694955629"/>
                  </a:ext>
                </a:extLst>
              </a:tr>
            </a:tbl>
          </a:graphicData>
        </a:graphic>
      </p:graphicFrame>
      <p:sp>
        <p:nvSpPr>
          <p:cNvPr id="5" name="TextBox 4">
            <a:extLst>
              <a:ext uri="{FF2B5EF4-FFF2-40B4-BE49-F238E27FC236}">
                <a16:creationId xmlns:a16="http://schemas.microsoft.com/office/drawing/2014/main" id="{76264646-0041-88A0-9E39-59865A89EF2B}"/>
              </a:ext>
            </a:extLst>
          </p:cNvPr>
          <p:cNvSpPr txBox="1"/>
          <p:nvPr/>
        </p:nvSpPr>
        <p:spPr>
          <a:xfrm>
            <a:off x="982658" y="5362575"/>
            <a:ext cx="9880604" cy="1200329"/>
          </a:xfrm>
          <a:prstGeom prst="rect">
            <a:avLst/>
          </a:prstGeom>
          <a:noFill/>
        </p:spPr>
        <p:txBody>
          <a:bodyPr wrap="square" rtlCol="0">
            <a:spAutoFit/>
          </a:bodyPr>
          <a:lstStyle/>
          <a:p>
            <a:r>
              <a:rPr lang="en-US" sz="18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Note: AFUE stands for Annual Fuel Utilization Efficiency and HSPF stands for Heating Seasonal Performance Factor. These are measures of how efficiently the system converts fuel or electricity into heat.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
        <p:nvSpPr>
          <p:cNvPr id="6" name="TextBox 5">
            <a:extLst>
              <a:ext uri="{FF2B5EF4-FFF2-40B4-BE49-F238E27FC236}">
                <a16:creationId xmlns:a16="http://schemas.microsoft.com/office/drawing/2014/main" id="{024D48A6-88C5-F2A7-948B-75DA4135B46C}"/>
              </a:ext>
            </a:extLst>
          </p:cNvPr>
          <p:cNvSpPr txBox="1"/>
          <p:nvPr/>
        </p:nvSpPr>
        <p:spPr>
          <a:xfrm>
            <a:off x="1736722" y="559355"/>
            <a:ext cx="8239125" cy="523220"/>
          </a:xfrm>
          <a:prstGeom prst="rect">
            <a:avLst/>
          </a:prstGeom>
          <a:noFill/>
        </p:spPr>
        <p:txBody>
          <a:bodyPr wrap="square" rtlCol="0">
            <a:spAutoFit/>
          </a:bodyPr>
          <a:lstStyle/>
          <a:p>
            <a:pPr algn="ctr"/>
            <a:r>
              <a:rPr lang="en-US" sz="2800" b="1" dirty="0">
                <a:solidFill>
                  <a:srgbClr val="FFC000"/>
                </a:solidFill>
              </a:rPr>
              <a:t>System Comparison Chart</a:t>
            </a:r>
          </a:p>
        </p:txBody>
      </p:sp>
    </p:spTree>
    <p:extLst>
      <p:ext uri="{BB962C8B-B14F-4D97-AF65-F5344CB8AC3E}">
        <p14:creationId xmlns:p14="http://schemas.microsoft.com/office/powerpoint/2010/main" val="2746912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BDD64C-F79C-8748-B7C2-4E61F57B51B8}"/>
              </a:ext>
            </a:extLst>
          </p:cNvPr>
          <p:cNvSpPr txBox="1"/>
          <p:nvPr/>
        </p:nvSpPr>
        <p:spPr>
          <a:xfrm>
            <a:off x="1843087" y="867613"/>
            <a:ext cx="8505825" cy="1361911"/>
          </a:xfrm>
          <a:prstGeom prst="rect">
            <a:avLst/>
          </a:prstGeom>
          <a:noFill/>
        </p:spPr>
        <p:txBody>
          <a:bodyPr wrap="square" rtlCol="0">
            <a:spAutoFit/>
          </a:bodyPr>
          <a:lstStyle/>
          <a:p>
            <a:pPr algn="ctr">
              <a:lnSpc>
                <a:spcPts val="3300"/>
              </a:lnSpc>
            </a:pPr>
            <a:r>
              <a:rPr lang="en-US" sz="2800" dirty="0">
                <a:solidFill>
                  <a:srgbClr val="FFC000"/>
                </a:solidFill>
              </a:rPr>
              <a:t>What New York City is doing to address the “energy burden” suffered by low-income residents in rental housing:</a:t>
            </a:r>
          </a:p>
        </p:txBody>
      </p:sp>
      <p:sp>
        <p:nvSpPr>
          <p:cNvPr id="6" name="TextBox 5">
            <a:extLst>
              <a:ext uri="{FF2B5EF4-FFF2-40B4-BE49-F238E27FC236}">
                <a16:creationId xmlns:a16="http://schemas.microsoft.com/office/drawing/2014/main" id="{38E59803-1D77-A7C7-E6F9-D22AA5990724}"/>
              </a:ext>
            </a:extLst>
          </p:cNvPr>
          <p:cNvSpPr txBox="1"/>
          <p:nvPr/>
        </p:nvSpPr>
        <p:spPr>
          <a:xfrm rot="10800000" flipV="1">
            <a:off x="5314949" y="2585176"/>
            <a:ext cx="6124576" cy="2811026"/>
          </a:xfrm>
          <a:prstGeom prst="rect">
            <a:avLst/>
          </a:prstGeom>
          <a:noFill/>
        </p:spPr>
        <p:txBody>
          <a:bodyPr wrap="square" rtlCol="0">
            <a:spAutoFit/>
          </a:bodyPr>
          <a:lstStyle/>
          <a:p>
            <a:pPr marL="285750" indent="-285750">
              <a:spcBef>
                <a:spcPts val="1000"/>
              </a:spcBef>
              <a:buFont typeface="Arial" panose="020B0604020202020204" pitchFamily="34" charset="0"/>
              <a:buChar char="•"/>
            </a:pPr>
            <a:r>
              <a:rPr lang="en-US" sz="2000" dirty="0">
                <a:solidFill>
                  <a:schemeClr val="bg1"/>
                </a:solidFill>
              </a:rPr>
              <a:t>$70 million for 30,000 heat pumps for public housing</a:t>
            </a:r>
          </a:p>
          <a:p>
            <a:pPr marL="285750" indent="-285750">
              <a:spcBef>
                <a:spcPts val="1000"/>
              </a:spcBef>
              <a:buFont typeface="Arial" panose="020B0604020202020204" pitchFamily="34" charset="0"/>
              <a:buChar char="•"/>
            </a:pPr>
            <a:r>
              <a:rPr lang="en-US" sz="2000" dirty="0">
                <a:solidFill>
                  <a:schemeClr val="bg1"/>
                </a:solidFill>
              </a:rPr>
              <a:t>60 units will be installed in winter to test energy efficiency and practicality</a:t>
            </a:r>
          </a:p>
          <a:p>
            <a:pPr marL="285750" indent="-285750">
              <a:spcBef>
                <a:spcPts val="1000"/>
              </a:spcBef>
              <a:buFont typeface="Arial" panose="020B0604020202020204" pitchFamily="34" charset="0"/>
              <a:buChar char="•"/>
            </a:pPr>
            <a:r>
              <a:rPr lang="en-US" sz="2000" b="1" dirty="0">
                <a:solidFill>
                  <a:srgbClr val="FFC000"/>
                </a:solidFill>
              </a:rPr>
              <a:t>Clean Heat For All Challenge </a:t>
            </a:r>
            <a:r>
              <a:rPr lang="en-US" sz="2000" dirty="0">
                <a:solidFill>
                  <a:schemeClr val="bg1"/>
                </a:solidFill>
              </a:rPr>
              <a:t>will provide  funding for the development of made-in-the-USA heat pumps to be delivered to NYC Housing Agencies</a:t>
            </a:r>
          </a:p>
        </p:txBody>
      </p:sp>
      <p:pic>
        <p:nvPicPr>
          <p:cNvPr id="8" name="Picture 7">
            <a:extLst>
              <a:ext uri="{FF2B5EF4-FFF2-40B4-BE49-F238E27FC236}">
                <a16:creationId xmlns:a16="http://schemas.microsoft.com/office/drawing/2014/main" id="{B0BA559A-C577-2683-D689-70909BF92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237" y="2484293"/>
            <a:ext cx="4401712" cy="3012789"/>
          </a:xfrm>
          <a:prstGeom prst="rect">
            <a:avLst/>
          </a:prstGeom>
        </p:spPr>
      </p:pic>
    </p:spTree>
    <p:extLst>
      <p:ext uri="{BB962C8B-B14F-4D97-AF65-F5344CB8AC3E}">
        <p14:creationId xmlns:p14="http://schemas.microsoft.com/office/powerpoint/2010/main" val="233980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1D1B13-5E53-C576-168F-3702C4BCC1EF}"/>
              </a:ext>
            </a:extLst>
          </p:cNvPr>
          <p:cNvSpPr txBox="1"/>
          <p:nvPr/>
        </p:nvSpPr>
        <p:spPr>
          <a:xfrm>
            <a:off x="1157122" y="828207"/>
            <a:ext cx="9465551" cy="646331"/>
          </a:xfrm>
          <a:prstGeom prst="rect">
            <a:avLst/>
          </a:prstGeom>
          <a:noFill/>
        </p:spPr>
        <p:txBody>
          <a:bodyPr wrap="square" rtlCol="0">
            <a:spAutoFit/>
          </a:bodyPr>
          <a:lstStyle/>
          <a:p>
            <a:pPr algn="ctr"/>
            <a:r>
              <a:rPr lang="en-US" sz="3600" dirty="0">
                <a:solidFill>
                  <a:srgbClr val="FFFF00"/>
                </a:solidFill>
                <a:effectLst/>
                <a:latin typeface="+mj-lt"/>
                <a:ea typeface="Calibri" panose="020F0502020204030204" pitchFamily="34" charset="0"/>
                <a:cs typeface="Calibri" panose="020F0502020204030204" pitchFamily="34" charset="0"/>
              </a:rPr>
              <a:t>The Importance of Community Education</a:t>
            </a:r>
            <a:endParaRPr lang="en-US" sz="3600" dirty="0">
              <a:solidFill>
                <a:srgbClr val="FFFF00"/>
              </a:solidFill>
              <a:effectLs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65353CC-FC77-5AC4-EDF4-1D81DC755327}"/>
              </a:ext>
            </a:extLst>
          </p:cNvPr>
          <p:cNvSpPr txBox="1"/>
          <p:nvPr/>
        </p:nvSpPr>
        <p:spPr>
          <a:xfrm>
            <a:off x="1157122" y="1546850"/>
            <a:ext cx="10120477" cy="1292662"/>
          </a:xfrm>
          <a:prstGeom prst="rect">
            <a:avLst/>
          </a:prstGeom>
          <a:noFill/>
        </p:spPr>
        <p:txBody>
          <a:bodyPr wrap="square" rtlCol="0">
            <a:spAutoFit/>
          </a:bodyPr>
          <a:lstStyle/>
          <a:p>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Because of the complexity of identifying a cost-effective and successfully retrofit strategy, it is imperative that homeowners receive access to the appropriate expertise that can enable them to make sensible and successful decisions. Factors to consider include:</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
        <p:nvSpPr>
          <p:cNvPr id="8" name="TextBox 7">
            <a:extLst>
              <a:ext uri="{FF2B5EF4-FFF2-40B4-BE49-F238E27FC236}">
                <a16:creationId xmlns:a16="http://schemas.microsoft.com/office/drawing/2014/main" id="{13E32C01-3FAE-1A44-0B46-AB0C5090E8E1}"/>
              </a:ext>
            </a:extLst>
          </p:cNvPr>
          <p:cNvSpPr txBox="1"/>
          <p:nvPr/>
        </p:nvSpPr>
        <p:spPr>
          <a:xfrm>
            <a:off x="1209673" y="2664174"/>
            <a:ext cx="10015373" cy="3459922"/>
          </a:xfrm>
          <a:prstGeom prst="rect">
            <a:avLst/>
          </a:prstGeom>
          <a:noFill/>
        </p:spPr>
        <p:txBody>
          <a:bodyPr wrap="square" rtlCol="0">
            <a:spAutoFit/>
          </a:bodyPr>
          <a:lstStyle/>
          <a:p>
            <a:pPr marL="342900" indent="-342900">
              <a:spcBef>
                <a:spcPts val="500"/>
              </a:spcBef>
              <a:buFont typeface="+mj-lt"/>
              <a:buAutoNum type="arabicPeriod"/>
            </a:pPr>
            <a:r>
              <a:rPr lang="en-US" sz="2000" dirty="0">
                <a:solidFill>
                  <a:schemeClr val="bg1"/>
                </a:solidFill>
                <a:latin typeface="Calibri" panose="020F0502020204030204" pitchFamily="34" charset="0"/>
                <a:cs typeface="Calibri" panose="020F0502020204030204" pitchFamily="34" charset="0"/>
              </a:rPr>
              <a:t>Emphasize the importance of energy efficiency</a:t>
            </a:r>
          </a:p>
          <a:p>
            <a:pPr marL="342900" indent="-342900">
              <a:spcBef>
                <a:spcPts val="500"/>
              </a:spcBef>
              <a:buFont typeface="+mj-lt"/>
              <a:buAutoNum type="arabicPeriod"/>
            </a:pPr>
            <a:r>
              <a:rPr lang="en-US"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Explain the basics of HVAC systems -- including furnaces, boilers, heat pumps, AC units.</a:t>
            </a:r>
          </a:p>
          <a:p>
            <a:pPr marL="342900" indent="-342900">
              <a:spcBef>
                <a:spcPts val="500"/>
              </a:spcBef>
              <a:buFont typeface="+mj-lt"/>
              <a:buAutoNum type="arabicPeriod"/>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Provide guidance on choosing the right contractor.</a:t>
            </a:r>
          </a:p>
          <a:p>
            <a:pPr marL="342900" indent="-342900">
              <a:spcBef>
                <a:spcPts val="500"/>
              </a:spcBef>
              <a:buFont typeface="+mj-lt"/>
              <a:buAutoNum type="arabicPeriod"/>
            </a:pPr>
            <a:r>
              <a:rPr lang="en-US"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Discuss financing: tax credits, grants, loans, green mortgages, rebates, etc.</a:t>
            </a:r>
          </a:p>
          <a:p>
            <a:pPr marL="342900" indent="-342900">
              <a:spcBef>
                <a:spcPts val="500"/>
              </a:spcBef>
              <a:buFont typeface="+mj-lt"/>
              <a:buAutoNum type="arabicPeriod"/>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Highlight the benefits of regular maintenance and system use efficiency.</a:t>
            </a:r>
          </a:p>
          <a:p>
            <a:pPr marL="342900" indent="-342900">
              <a:spcBef>
                <a:spcPts val="500"/>
              </a:spcBef>
              <a:buFont typeface="+mj-lt"/>
              <a:buAutoNum type="arabicPeriod"/>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 important component in the public education process is the Community Benefit Organization or CBO. The CBO can choose to provide a one-on-one assistance and may offer the following types of support: Evaluation, Guidance on Financing, Referrals and Negotiating Contracts.</a:t>
            </a:r>
            <a:endPar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mj-lt"/>
              <a:buAutoNum type="arabicPeriod"/>
            </a:pPr>
            <a:endParaRPr lang="en-US" dirty="0">
              <a:solidFill>
                <a:schemeClr val="bg1"/>
              </a:solidFill>
            </a:endParaRPr>
          </a:p>
        </p:txBody>
      </p:sp>
    </p:spTree>
    <p:extLst>
      <p:ext uri="{BB962C8B-B14F-4D97-AF65-F5344CB8AC3E}">
        <p14:creationId xmlns:p14="http://schemas.microsoft.com/office/powerpoint/2010/main" val="4229080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F49D3D-30F1-2A21-0460-966F26EF75A6}"/>
              </a:ext>
            </a:extLst>
          </p:cNvPr>
          <p:cNvSpPr txBox="1"/>
          <p:nvPr/>
        </p:nvSpPr>
        <p:spPr>
          <a:xfrm>
            <a:off x="1108184" y="2299793"/>
            <a:ext cx="8954814" cy="2958823"/>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Revitalize Milwaukee (has $12M in new funding for EE upgrades)</a:t>
            </a:r>
          </a:p>
          <a:p>
            <a:pPr marL="342900" marR="0" indent="-342900">
              <a:lnSpc>
                <a:spcPct val="107000"/>
              </a:lnSpc>
              <a:spcBef>
                <a:spcPts val="0"/>
              </a:spcBef>
              <a:spcAft>
                <a:spcPts val="800"/>
              </a:spcAft>
              <a:buFont typeface="Arial" panose="020B0604020202020204" pitchFamily="34" charset="0"/>
              <a:buChar char="•"/>
            </a:pPr>
            <a:r>
              <a:rPr lang="en-US"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Bronzeville</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Tech Hub</a:t>
            </a:r>
          </a:p>
          <a:p>
            <a:pPr marL="342900" marR="0" indent="-342900">
              <a:lnSpc>
                <a:spcPct val="107000"/>
              </a:lnSpc>
              <a:spcBef>
                <a:spcPts val="0"/>
              </a:spcBef>
              <a:spcAft>
                <a:spcPts val="800"/>
              </a:spcAft>
              <a:buFont typeface="Arial" panose="020B0604020202020204" pitchFamily="34" charset="0"/>
              <a:buChar char="•"/>
            </a:pP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Wa</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lnut Way</a:t>
            </a:r>
          </a:p>
          <a:p>
            <a:pPr marL="342900" marR="0" indent="-342900">
              <a:lnSpc>
                <a:spcPct val="107000"/>
              </a:lnSpc>
              <a:spcBef>
                <a:spcPts val="0"/>
              </a:spcBef>
              <a:spcAft>
                <a:spcPts val="800"/>
              </a:spcAft>
              <a:buFont typeface="Arial" panose="020B0604020202020204" pitchFamily="34" charset="0"/>
              <a:buChar char="•"/>
            </a:pP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Habitat for Humanity</a:t>
            </a:r>
          </a:p>
          <a:p>
            <a:pPr marL="342900" marR="0" indent="-342900">
              <a:lnSpc>
                <a:spcPct val="107000"/>
              </a:lnSpc>
              <a:spcBef>
                <a:spcPts val="0"/>
              </a:spcBef>
              <a:spcAft>
                <a:spcPts val="800"/>
              </a:spcAft>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Washington Park Media Center </a:t>
            </a:r>
          </a:p>
          <a:p>
            <a:pPr marL="342900" marR="0" indent="-342900">
              <a:lnSpc>
                <a:spcPct val="107000"/>
              </a:lnSpc>
              <a:spcBef>
                <a:spcPts val="0"/>
              </a:spcBef>
              <a:spcAft>
                <a:spcPts val="800"/>
              </a:spcAft>
              <a:buFont typeface="Arial" panose="020B0604020202020204" pitchFamily="34" charset="0"/>
              <a:buChar char="•"/>
            </a:pP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HomeWorks: </a:t>
            </a:r>
            <a:r>
              <a:rPr lang="en-US" sz="24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Bronzeville</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LLC</a:t>
            </a:r>
          </a:p>
        </p:txBody>
      </p:sp>
      <p:sp>
        <p:nvSpPr>
          <p:cNvPr id="2" name="TextBox 1">
            <a:extLst>
              <a:ext uri="{FF2B5EF4-FFF2-40B4-BE49-F238E27FC236}">
                <a16:creationId xmlns:a16="http://schemas.microsoft.com/office/drawing/2014/main" id="{0D0C70D7-3AE5-8CC6-E4CD-AC5723F07940}"/>
              </a:ext>
            </a:extLst>
          </p:cNvPr>
          <p:cNvSpPr txBox="1"/>
          <p:nvPr/>
        </p:nvSpPr>
        <p:spPr>
          <a:xfrm>
            <a:off x="1108183" y="942600"/>
            <a:ext cx="9721741" cy="1231106"/>
          </a:xfrm>
          <a:prstGeom prst="rect">
            <a:avLst/>
          </a:prstGeom>
          <a:noFill/>
        </p:spPr>
        <p:txBody>
          <a:bodyPr wrap="square" rtlCol="0">
            <a:spAutoFit/>
          </a:bodyPr>
          <a:lstStyle/>
          <a:p>
            <a:r>
              <a:rPr lang="en-US" sz="2800" dirty="0">
                <a:solidFill>
                  <a:srgbClr val="FFFF00"/>
                </a:solidFill>
                <a:effectLst/>
                <a:latin typeface="+mj-lt"/>
                <a:ea typeface="Calibri" panose="020F0502020204030204" pitchFamily="34" charset="0"/>
                <a:cs typeface="Calibri" panose="020F0502020204030204" pitchFamily="34" charset="0"/>
              </a:rPr>
              <a:t>Existing Community Organizations Working to Reduce the Energy Burden of MKE’s low-income residents</a:t>
            </a:r>
            <a:endParaRPr lang="en-US" sz="2800" dirty="0">
              <a:solidFill>
                <a:srgbClr val="FFFF00"/>
              </a:solidFill>
              <a:effectLst/>
              <a:latin typeface="+mj-lt"/>
              <a:ea typeface="Calibri" panose="020F0502020204030204" pitchFamily="34" charset="0"/>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9396C631-72E0-2DE0-97E3-90D9234E4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0" y="2968625"/>
            <a:ext cx="4216400" cy="2806700"/>
          </a:xfrm>
          <a:prstGeom prst="rect">
            <a:avLst/>
          </a:prstGeom>
        </p:spPr>
      </p:pic>
    </p:spTree>
    <p:extLst>
      <p:ext uri="{BB962C8B-B14F-4D97-AF65-F5344CB8AC3E}">
        <p14:creationId xmlns:p14="http://schemas.microsoft.com/office/powerpoint/2010/main" val="3433221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0E8F62-E55F-594F-6698-B13BAB51F4FF}"/>
              </a:ext>
            </a:extLst>
          </p:cNvPr>
          <p:cNvSpPr txBox="1"/>
          <p:nvPr/>
        </p:nvSpPr>
        <p:spPr>
          <a:xfrm>
            <a:off x="995361" y="1397109"/>
            <a:ext cx="3338514" cy="1815882"/>
          </a:xfrm>
          <a:prstGeom prst="rect">
            <a:avLst/>
          </a:prstGeom>
          <a:noFill/>
        </p:spPr>
        <p:txBody>
          <a:bodyPr wrap="square" rtlCol="0">
            <a:spAutoFit/>
          </a:bodyPr>
          <a:lstStyle/>
          <a:p>
            <a:r>
              <a:rPr lang="en-US" sz="2800" dirty="0">
                <a:solidFill>
                  <a:srgbClr val="FFFF00"/>
                </a:solidFill>
              </a:rPr>
              <a:t>Is there a role here for MKE 350? </a:t>
            </a:r>
          </a:p>
          <a:p>
            <a:endParaRPr lang="en-US" sz="2800" dirty="0">
              <a:solidFill>
                <a:srgbClr val="FFFF00"/>
              </a:solidFill>
            </a:endParaRPr>
          </a:p>
          <a:p>
            <a:r>
              <a:rPr lang="en-US" sz="2800" dirty="0">
                <a:solidFill>
                  <a:srgbClr val="FFFF00"/>
                </a:solidFill>
              </a:rPr>
              <a:t>If so, define.</a:t>
            </a:r>
          </a:p>
        </p:txBody>
      </p:sp>
      <p:pic>
        <p:nvPicPr>
          <p:cNvPr id="6" name="Picture 5">
            <a:extLst>
              <a:ext uri="{FF2B5EF4-FFF2-40B4-BE49-F238E27FC236}">
                <a16:creationId xmlns:a16="http://schemas.microsoft.com/office/drawing/2014/main" id="{27F992B3-8B43-8DD9-5E0C-2CE1D6B32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376" y="945802"/>
            <a:ext cx="6608263" cy="4966395"/>
          </a:xfrm>
          <a:prstGeom prst="rect">
            <a:avLst/>
          </a:prstGeom>
        </p:spPr>
      </p:pic>
    </p:spTree>
    <p:extLst>
      <p:ext uri="{BB962C8B-B14F-4D97-AF65-F5344CB8AC3E}">
        <p14:creationId xmlns:p14="http://schemas.microsoft.com/office/powerpoint/2010/main" val="322503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2A6FB5E1-139B-DE0A-6E17-8E9CF2FB5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58" y="462890"/>
            <a:ext cx="10589059" cy="5932219"/>
          </a:xfrm>
          <a:prstGeom prst="rect">
            <a:avLst/>
          </a:prstGeom>
        </p:spPr>
      </p:pic>
      <p:sp>
        <p:nvSpPr>
          <p:cNvPr id="3" name="TextBox 2">
            <a:extLst>
              <a:ext uri="{FF2B5EF4-FFF2-40B4-BE49-F238E27FC236}">
                <a16:creationId xmlns:a16="http://schemas.microsoft.com/office/drawing/2014/main" id="{B8DCD09C-243E-4F89-A0F1-A998EEEC2A59}"/>
              </a:ext>
            </a:extLst>
          </p:cNvPr>
          <p:cNvSpPr txBox="1"/>
          <p:nvPr/>
        </p:nvSpPr>
        <p:spPr>
          <a:xfrm>
            <a:off x="5058921" y="3551068"/>
            <a:ext cx="554960" cy="307777"/>
          </a:xfrm>
          <a:prstGeom prst="rect">
            <a:avLst/>
          </a:prstGeom>
          <a:noFill/>
        </p:spPr>
        <p:txBody>
          <a:bodyPr wrap="none" rtlCol="0">
            <a:spAutoFit/>
          </a:bodyPr>
          <a:lstStyle/>
          <a:p>
            <a:r>
              <a:rPr lang="en-US" sz="1400" b="1" dirty="0"/>
              <a:t>Plan</a:t>
            </a:r>
          </a:p>
        </p:txBody>
      </p:sp>
      <p:sp>
        <p:nvSpPr>
          <p:cNvPr id="6" name="TextBox 5">
            <a:extLst>
              <a:ext uri="{FF2B5EF4-FFF2-40B4-BE49-F238E27FC236}">
                <a16:creationId xmlns:a16="http://schemas.microsoft.com/office/drawing/2014/main" id="{CBE58F23-2DC2-A650-6B56-B9449D118962}"/>
              </a:ext>
            </a:extLst>
          </p:cNvPr>
          <p:cNvSpPr txBox="1"/>
          <p:nvPr/>
        </p:nvSpPr>
        <p:spPr>
          <a:xfrm>
            <a:off x="4210772" y="4345905"/>
            <a:ext cx="1125629" cy="307777"/>
          </a:xfrm>
          <a:prstGeom prst="rect">
            <a:avLst/>
          </a:prstGeom>
          <a:noFill/>
        </p:spPr>
        <p:txBody>
          <a:bodyPr wrap="none" rtlCol="0">
            <a:spAutoFit/>
          </a:bodyPr>
          <a:lstStyle/>
          <a:p>
            <a:r>
              <a:rPr lang="en-US" sz="1400" b="1" dirty="0"/>
              <a:t>Implement</a:t>
            </a:r>
          </a:p>
        </p:txBody>
      </p:sp>
      <p:sp>
        <p:nvSpPr>
          <p:cNvPr id="7" name="TextBox 6">
            <a:extLst>
              <a:ext uri="{FF2B5EF4-FFF2-40B4-BE49-F238E27FC236}">
                <a16:creationId xmlns:a16="http://schemas.microsoft.com/office/drawing/2014/main" id="{AD7A991D-7580-47BE-5C5E-2338F782F82C}"/>
              </a:ext>
            </a:extLst>
          </p:cNvPr>
          <p:cNvSpPr txBox="1"/>
          <p:nvPr/>
        </p:nvSpPr>
        <p:spPr>
          <a:xfrm>
            <a:off x="5675852" y="4345905"/>
            <a:ext cx="840295" cy="307777"/>
          </a:xfrm>
          <a:prstGeom prst="rect">
            <a:avLst/>
          </a:prstGeom>
          <a:noFill/>
        </p:spPr>
        <p:txBody>
          <a:bodyPr wrap="none" rtlCol="0">
            <a:spAutoFit/>
          </a:bodyPr>
          <a:lstStyle/>
          <a:p>
            <a:r>
              <a:rPr lang="en-US" sz="1400" b="1" dirty="0"/>
              <a:t>Monitor</a:t>
            </a:r>
          </a:p>
        </p:txBody>
      </p:sp>
    </p:spTree>
    <p:extLst>
      <p:ext uri="{BB962C8B-B14F-4D97-AF65-F5344CB8AC3E}">
        <p14:creationId xmlns:p14="http://schemas.microsoft.com/office/powerpoint/2010/main" val="49234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D6B58A-8719-060A-F1B3-40938C18702E}"/>
              </a:ext>
            </a:extLst>
          </p:cNvPr>
          <p:cNvSpPr txBox="1"/>
          <p:nvPr/>
        </p:nvSpPr>
        <p:spPr>
          <a:xfrm>
            <a:off x="1882065" y="113242"/>
            <a:ext cx="7794594" cy="584775"/>
          </a:xfrm>
          <a:prstGeom prst="rect">
            <a:avLst/>
          </a:prstGeom>
          <a:noFill/>
        </p:spPr>
        <p:txBody>
          <a:bodyPr wrap="square" rtlCol="0">
            <a:spAutoFit/>
          </a:bodyPr>
          <a:lstStyle/>
          <a:p>
            <a:r>
              <a:rPr lang="en-US" sz="3200" b="1" dirty="0"/>
              <a:t>Suggested Topics for tonight's Zoom Session</a:t>
            </a:r>
          </a:p>
        </p:txBody>
      </p:sp>
      <p:sp>
        <p:nvSpPr>
          <p:cNvPr id="3" name="TextBox 2">
            <a:extLst>
              <a:ext uri="{FF2B5EF4-FFF2-40B4-BE49-F238E27FC236}">
                <a16:creationId xmlns:a16="http://schemas.microsoft.com/office/drawing/2014/main" id="{5D95364E-F9D9-1A19-1BC3-140599CE5981}"/>
              </a:ext>
            </a:extLst>
          </p:cNvPr>
          <p:cNvSpPr txBox="1"/>
          <p:nvPr/>
        </p:nvSpPr>
        <p:spPr>
          <a:xfrm>
            <a:off x="560773" y="1511422"/>
            <a:ext cx="11070454" cy="3046988"/>
          </a:xfrm>
          <a:prstGeom prst="rect">
            <a:avLst/>
          </a:prstGeom>
          <a:noFill/>
        </p:spPr>
        <p:txBody>
          <a:bodyPr wrap="square" rtlCol="0">
            <a:spAutoFit/>
          </a:bodyPr>
          <a:lstStyle/>
          <a:p>
            <a:pPr algn="l"/>
            <a:r>
              <a:rPr lang="en-US" sz="1600" b="0" i="0" dirty="0">
                <a:solidFill>
                  <a:srgbClr val="222222"/>
                </a:solidFill>
                <a:effectLst/>
                <a:latin typeface="Arial" panose="020B0604020202020204" pitchFamily="34" charset="0"/>
              </a:rPr>
              <a:t>I assume that the incentives in the </a:t>
            </a:r>
            <a:r>
              <a:rPr lang="en-US" sz="1600" b="1" i="0" dirty="0">
                <a:solidFill>
                  <a:srgbClr val="FF0000"/>
                </a:solidFill>
                <a:effectLst/>
                <a:latin typeface="Arial" panose="020B0604020202020204" pitchFamily="34" charset="0"/>
              </a:rPr>
              <a:t>Inflation Reduction Act </a:t>
            </a:r>
            <a:r>
              <a:rPr lang="en-US" sz="1600" b="0" i="0" dirty="0">
                <a:solidFill>
                  <a:srgbClr val="222222"/>
                </a:solidFill>
                <a:effectLst/>
                <a:latin typeface="Arial" panose="020B0604020202020204" pitchFamily="34" charset="0"/>
              </a:rPr>
              <a:t>will be covered and highlighted.</a:t>
            </a:r>
          </a:p>
          <a:p>
            <a:pPr algn="l"/>
            <a:endParaRPr lang="en-US" sz="1600" b="0" i="0" dirty="0">
              <a:solidFill>
                <a:srgbClr val="222222"/>
              </a:solidFill>
              <a:effectLst/>
              <a:latin typeface="Arial" panose="020B0604020202020204" pitchFamily="34" charset="0"/>
            </a:endParaRPr>
          </a:p>
          <a:p>
            <a:pPr algn="l"/>
            <a:r>
              <a:rPr lang="en-US" sz="1600" b="0" i="0" dirty="0">
                <a:solidFill>
                  <a:srgbClr val="222222"/>
                </a:solidFill>
                <a:effectLst/>
                <a:latin typeface="Arial" panose="020B0604020202020204" pitchFamily="34" charset="0"/>
              </a:rPr>
              <a:t>It should be admitted during the meeting, however, that </a:t>
            </a:r>
            <a:r>
              <a:rPr lang="en-US" sz="1600" b="1" i="0" dirty="0">
                <a:solidFill>
                  <a:srgbClr val="FF0000"/>
                </a:solidFill>
                <a:effectLst/>
                <a:latin typeface="Arial" panose="020B0604020202020204" pitchFamily="34" charset="0"/>
              </a:rPr>
              <a:t>switching to electric heating in a 1920s hot water radiator-heated home like ours is generally not feasible.  </a:t>
            </a:r>
            <a:r>
              <a:rPr lang="en-US" sz="1600" b="0" i="0" dirty="0">
                <a:solidFill>
                  <a:srgbClr val="222222"/>
                </a:solidFill>
                <a:effectLst/>
                <a:latin typeface="Arial" panose="020B0604020202020204" pitchFamily="34" charset="0"/>
              </a:rPr>
              <a:t>The better option is to invest in an energy efficient furnace.</a:t>
            </a:r>
          </a:p>
          <a:p>
            <a:pPr algn="l"/>
            <a:r>
              <a:rPr lang="en-US" sz="1600" b="0" i="0" dirty="0">
                <a:solidFill>
                  <a:srgbClr val="222222"/>
                </a:solidFill>
                <a:effectLst/>
                <a:latin typeface="Arial" panose="020B0604020202020204" pitchFamily="34" charset="0"/>
              </a:rPr>
              <a:t>Linda</a:t>
            </a:r>
          </a:p>
          <a:p>
            <a:pPr algn="l"/>
            <a:endParaRPr lang="en-US" sz="1600" dirty="0">
              <a:solidFill>
                <a:srgbClr val="222222"/>
              </a:solidFill>
              <a:latin typeface="Arial" panose="020B0604020202020204" pitchFamily="34" charset="0"/>
            </a:endParaRPr>
          </a:p>
          <a:p>
            <a:pPr algn="l"/>
            <a:r>
              <a:rPr lang="en-US" sz="1600" b="0" i="0" dirty="0">
                <a:solidFill>
                  <a:srgbClr val="222222"/>
                </a:solidFill>
                <a:effectLst/>
                <a:latin typeface="Arial" panose="020B0604020202020204" pitchFamily="34" charset="0"/>
              </a:rPr>
              <a:t>We don’t have the duct work for the heating system to run through.  That leaves you with the option of installing a one-room unit.  That’s not very practical, although it could operate as heating and air conditioning and could be supplemented with gas heat.  The outdoor portion of the installation is also undesirable, especially since we have a deck extending from the back of the house.</a:t>
            </a:r>
            <a:br>
              <a:rPr lang="en-US" sz="1600" b="0" i="0" dirty="0">
                <a:solidFill>
                  <a:srgbClr val="222222"/>
                </a:solidFill>
                <a:effectLst/>
                <a:latin typeface="Arial" panose="020B0604020202020204" pitchFamily="34" charset="0"/>
              </a:rPr>
            </a:br>
            <a:endParaRPr lang="en-US" sz="1600" b="0" i="0" dirty="0">
              <a:solidFill>
                <a:srgbClr val="222222"/>
              </a:solidFill>
              <a:effectLst/>
              <a:latin typeface="Arial" panose="020B0604020202020204" pitchFamily="34" charset="0"/>
            </a:endParaRPr>
          </a:p>
          <a:p>
            <a:pPr algn="l"/>
            <a:r>
              <a:rPr lang="en-US" sz="1600" b="0" i="0" dirty="0">
                <a:solidFill>
                  <a:srgbClr val="222222"/>
                </a:solidFill>
                <a:effectLst/>
                <a:latin typeface="Arial" panose="020B0604020202020204" pitchFamily="34" charset="0"/>
              </a:rPr>
              <a:t>This is my understanding of things, coming from someone with very limited mechanical knowledge.</a:t>
            </a:r>
          </a:p>
        </p:txBody>
      </p:sp>
    </p:spTree>
    <p:extLst>
      <p:ext uri="{BB962C8B-B14F-4D97-AF65-F5344CB8AC3E}">
        <p14:creationId xmlns:p14="http://schemas.microsoft.com/office/powerpoint/2010/main" val="428122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591079-7B18-D279-4899-C22618FDBA2E}"/>
              </a:ext>
            </a:extLst>
          </p:cNvPr>
          <p:cNvSpPr txBox="1"/>
          <p:nvPr/>
        </p:nvSpPr>
        <p:spPr>
          <a:xfrm>
            <a:off x="1677878" y="255285"/>
            <a:ext cx="7794594" cy="584775"/>
          </a:xfrm>
          <a:prstGeom prst="rect">
            <a:avLst/>
          </a:prstGeom>
          <a:noFill/>
        </p:spPr>
        <p:txBody>
          <a:bodyPr wrap="square" rtlCol="0">
            <a:spAutoFit/>
          </a:bodyPr>
          <a:lstStyle/>
          <a:p>
            <a:r>
              <a:rPr lang="en-US" sz="3200" b="1" dirty="0"/>
              <a:t>Suggested Topics for tonight's Zoom Session</a:t>
            </a:r>
          </a:p>
        </p:txBody>
      </p:sp>
      <p:sp>
        <p:nvSpPr>
          <p:cNvPr id="3" name="TextBox 2">
            <a:extLst>
              <a:ext uri="{FF2B5EF4-FFF2-40B4-BE49-F238E27FC236}">
                <a16:creationId xmlns:a16="http://schemas.microsoft.com/office/drawing/2014/main" id="{359D0523-0D30-281B-92ED-1E2348977853}"/>
              </a:ext>
            </a:extLst>
          </p:cNvPr>
          <p:cNvSpPr txBox="1"/>
          <p:nvPr/>
        </p:nvSpPr>
        <p:spPr>
          <a:xfrm>
            <a:off x="541537" y="1180042"/>
            <a:ext cx="11212497" cy="4524315"/>
          </a:xfrm>
          <a:prstGeom prst="rect">
            <a:avLst/>
          </a:prstGeom>
          <a:noFill/>
        </p:spPr>
        <p:txBody>
          <a:bodyPr wrap="square" rtlCol="0">
            <a:spAutoFit/>
          </a:bodyPr>
          <a:lstStyle/>
          <a:p>
            <a:r>
              <a:rPr lang="en-US" sz="1600" b="0" i="0" dirty="0">
                <a:solidFill>
                  <a:srgbClr val="222222"/>
                </a:solidFill>
                <a:effectLst/>
                <a:latin typeface="Arial" panose="020B0604020202020204" pitchFamily="34" charset="0"/>
              </a:rPr>
              <a:t>We have </a:t>
            </a:r>
            <a:r>
              <a:rPr lang="en-US" sz="1600" b="1" i="0" dirty="0">
                <a:effectLst/>
                <a:latin typeface="Arial" panose="020B0604020202020204" pitchFamily="34" charset="0"/>
              </a:rPr>
              <a:t>hot water radiant baseboard/floor heat</a:t>
            </a:r>
            <a:r>
              <a:rPr lang="en-US" sz="1600" b="0" i="0" dirty="0">
                <a:effectLst/>
                <a:latin typeface="Arial" panose="020B0604020202020204" pitchFamily="34" charset="0"/>
              </a:rPr>
              <a:t>.  </a:t>
            </a:r>
            <a:r>
              <a:rPr lang="en-US" sz="1600" b="0" i="0" dirty="0">
                <a:solidFill>
                  <a:srgbClr val="222222"/>
                </a:solidFill>
                <a:effectLst/>
                <a:latin typeface="Arial" panose="020B0604020202020204" pitchFamily="34" charset="0"/>
              </a:rPr>
              <a:t>Two options that I’ve been exploring relate to ground source heat pumps or electri</a:t>
            </a:r>
            <a:r>
              <a:rPr lang="en-US" sz="1600" dirty="0">
                <a:solidFill>
                  <a:srgbClr val="222222"/>
                </a:solidFill>
                <a:latin typeface="Arial" panose="020B0604020202020204" pitchFamily="34" charset="0"/>
              </a:rPr>
              <a:t>c boiler </a:t>
            </a:r>
            <a:r>
              <a:rPr lang="en-US" sz="1600" b="0" i="0" dirty="0">
                <a:solidFill>
                  <a:srgbClr val="222222"/>
                </a:solidFill>
                <a:effectLst/>
                <a:latin typeface="Arial" panose="020B0604020202020204" pitchFamily="34" charset="0"/>
              </a:rPr>
              <a:t>to replace our current (efficient, 8 year old) gas boiler.</a:t>
            </a:r>
            <a:r>
              <a:rPr lang="en-US" sz="1600" b="1" i="0" dirty="0">
                <a:solidFill>
                  <a:srgbClr val="FF0000"/>
                </a:solidFill>
                <a:effectLst/>
                <a:latin typeface="Arial" panose="020B0604020202020204" pitchFamily="34" charset="0"/>
              </a:rPr>
              <a:t> The</a:t>
            </a:r>
            <a:r>
              <a:rPr lang="en-US" sz="1600" b="0" i="0" dirty="0">
                <a:solidFill>
                  <a:srgbClr val="222222"/>
                </a:solidFill>
                <a:effectLst/>
                <a:latin typeface="Arial" panose="020B0604020202020204" pitchFamily="34" charset="0"/>
              </a:rPr>
              <a:t> </a:t>
            </a:r>
            <a:r>
              <a:rPr lang="en-US" sz="1600" b="1" i="0" dirty="0">
                <a:solidFill>
                  <a:srgbClr val="FF0000"/>
                </a:solidFill>
                <a:effectLst/>
                <a:latin typeface="Arial" panose="020B0604020202020204" pitchFamily="34" charset="0"/>
              </a:rPr>
              <a:t>IRA has moved up the timeline,</a:t>
            </a:r>
            <a:br>
              <a:rPr lang="en-US" sz="1600" b="0" i="0" dirty="0">
                <a:solidFill>
                  <a:srgbClr val="222222"/>
                </a:solidFill>
                <a:effectLst/>
                <a:latin typeface="Arial" panose="020B0604020202020204" pitchFamily="34" charset="0"/>
              </a:rPr>
            </a:br>
            <a:endParaRPr lang="en-US" sz="1600" b="0" i="0" dirty="0">
              <a:solidFill>
                <a:srgbClr val="222222"/>
              </a:solidFill>
              <a:effectLst/>
              <a:latin typeface="Arial" panose="020B0604020202020204" pitchFamily="34" charset="0"/>
            </a:endParaRPr>
          </a:p>
          <a:p>
            <a:pPr algn="l"/>
            <a:endParaRPr lang="en-US" sz="1600" b="0" i="0" dirty="0">
              <a:solidFill>
                <a:srgbClr val="222222"/>
              </a:solidFill>
              <a:effectLst/>
              <a:latin typeface="Arial" panose="020B0604020202020204" pitchFamily="34" charset="0"/>
            </a:endParaRPr>
          </a:p>
          <a:p>
            <a:pPr algn="l"/>
            <a:r>
              <a:rPr lang="en-US" sz="1600" b="1" i="0" dirty="0">
                <a:solidFill>
                  <a:srgbClr val="FF0000"/>
                </a:solidFill>
                <a:effectLst/>
                <a:latin typeface="Arial" panose="020B0604020202020204" pitchFamily="34" charset="0"/>
              </a:rPr>
              <a:t>Vertical, vs horizontal, ground pipes </a:t>
            </a:r>
            <a:r>
              <a:rPr lang="en-US" sz="1600" b="0" i="0" dirty="0">
                <a:solidFill>
                  <a:srgbClr val="222222"/>
                </a:solidFill>
                <a:effectLst/>
                <a:latin typeface="Arial" panose="020B0604020202020204" pitchFamily="34" charset="0"/>
              </a:rPr>
              <a:t>mean that not much of your yard is torn up and directional drilling means no trenching.  The </a:t>
            </a:r>
            <a:r>
              <a:rPr lang="en-US" sz="1600" b="1" i="0" dirty="0">
                <a:solidFill>
                  <a:srgbClr val="FF0000"/>
                </a:solidFill>
                <a:effectLst/>
                <a:latin typeface="Arial" panose="020B0604020202020204" pitchFamily="34" charset="0"/>
              </a:rPr>
              <a:t>heat pump compressor can be installed in the basement or utility room.</a:t>
            </a:r>
          </a:p>
          <a:p>
            <a:pPr algn="l"/>
            <a:br>
              <a:rPr lang="en-US" sz="1600" b="1" i="0" dirty="0">
                <a:solidFill>
                  <a:srgbClr val="FF0000"/>
                </a:solidFill>
                <a:effectLst/>
                <a:latin typeface="Arial" panose="020B0604020202020204" pitchFamily="34" charset="0"/>
              </a:rPr>
            </a:br>
            <a:endParaRPr lang="en-US" sz="1600" b="1" i="0" dirty="0">
              <a:solidFill>
                <a:srgbClr val="FF0000"/>
              </a:solidFill>
              <a:effectLst/>
              <a:latin typeface="Arial" panose="020B0604020202020204" pitchFamily="34" charset="0"/>
            </a:endParaRPr>
          </a:p>
          <a:p>
            <a:pPr algn="l"/>
            <a:r>
              <a:rPr lang="en-US" sz="1600" b="0" i="0" dirty="0">
                <a:solidFill>
                  <a:srgbClr val="222222"/>
                </a:solidFill>
                <a:effectLst/>
                <a:latin typeface="Arial" panose="020B0604020202020204" pitchFamily="34" charset="0"/>
              </a:rPr>
              <a:t>I’ve also looked at </a:t>
            </a:r>
            <a:r>
              <a:rPr lang="en-US" sz="1600" b="1" i="0" dirty="0">
                <a:solidFill>
                  <a:srgbClr val="FF0000"/>
                </a:solidFill>
                <a:effectLst/>
                <a:latin typeface="Arial" panose="020B0604020202020204" pitchFamily="34" charset="0"/>
              </a:rPr>
              <a:t>Air-Liquid Mini-splits for air conditioning </a:t>
            </a:r>
            <a:r>
              <a:rPr lang="en-US" sz="1600" b="0" i="0" dirty="0">
                <a:solidFill>
                  <a:srgbClr val="222222"/>
                </a:solidFill>
                <a:effectLst/>
                <a:latin typeface="Arial" panose="020B0604020202020204" pitchFamily="34" charset="0"/>
              </a:rPr>
              <a:t>- they can also be effective heating for cool weather, then supplemented by the radiant heat system when colder temperatures arrive.  </a:t>
            </a:r>
            <a:r>
              <a:rPr lang="en-US" sz="1600" b="1" i="0" dirty="0">
                <a:solidFill>
                  <a:srgbClr val="FF0000"/>
                </a:solidFill>
                <a:effectLst/>
                <a:latin typeface="Arial" panose="020B0604020202020204" pitchFamily="34" charset="0"/>
              </a:rPr>
              <a:t>Installation is more complex </a:t>
            </a:r>
            <a:r>
              <a:rPr lang="en-US" sz="1600" b="0" i="0" dirty="0">
                <a:solidFill>
                  <a:srgbClr val="222222"/>
                </a:solidFill>
                <a:effectLst/>
                <a:latin typeface="Arial" panose="020B0604020202020204" pitchFamily="34" charset="0"/>
              </a:rPr>
              <a:t>than changing the source for your radiant hot water boiler system.  The compressor is like a standard outdoor air conditioner.</a:t>
            </a:r>
          </a:p>
          <a:p>
            <a:pPr algn="l"/>
            <a:br>
              <a:rPr lang="en-US" sz="1600" b="0" i="0" dirty="0">
                <a:solidFill>
                  <a:srgbClr val="222222"/>
                </a:solidFill>
                <a:effectLst/>
                <a:latin typeface="Arial" panose="020B0604020202020204" pitchFamily="34" charset="0"/>
              </a:rPr>
            </a:br>
            <a:endParaRPr lang="en-US" sz="1600" b="0" i="0" dirty="0">
              <a:solidFill>
                <a:srgbClr val="222222"/>
              </a:solidFill>
              <a:effectLst/>
              <a:latin typeface="Arial" panose="020B0604020202020204" pitchFamily="34" charset="0"/>
            </a:endParaRPr>
          </a:p>
          <a:p>
            <a:pPr algn="l"/>
            <a:r>
              <a:rPr lang="en-US" sz="1600" b="1" i="0" dirty="0">
                <a:solidFill>
                  <a:srgbClr val="FF0000"/>
                </a:solidFill>
                <a:effectLst/>
                <a:latin typeface="Arial" panose="020B0604020202020204" pitchFamily="34" charset="0"/>
              </a:rPr>
              <a:t>Gas is currently cheaper than electricity for heating</a:t>
            </a:r>
            <a:r>
              <a:rPr lang="en-US" sz="1600" b="0" i="0" dirty="0">
                <a:solidFill>
                  <a:srgbClr val="222222"/>
                </a:solidFill>
                <a:effectLst/>
                <a:latin typeface="Arial" panose="020B0604020202020204" pitchFamily="34" charset="0"/>
              </a:rPr>
              <a:t>.  These solutions are for those of us with means.  Hopefully the IRA will enlarge that base!</a:t>
            </a:r>
          </a:p>
          <a:p>
            <a:pPr algn="l"/>
            <a:br>
              <a:rPr lang="en-US" sz="1600" b="0" i="0" dirty="0">
                <a:solidFill>
                  <a:srgbClr val="222222"/>
                </a:solidFill>
                <a:effectLst/>
                <a:latin typeface="Arial" panose="020B0604020202020204" pitchFamily="34" charset="0"/>
              </a:rPr>
            </a:br>
            <a:endParaRPr lang="en-US" sz="1600" b="0" i="0" dirty="0">
              <a:solidFill>
                <a:srgbClr val="222222"/>
              </a:solidFill>
              <a:effectLst/>
              <a:latin typeface="Arial" panose="020B0604020202020204" pitchFamily="34" charset="0"/>
            </a:endParaRPr>
          </a:p>
          <a:p>
            <a:pPr algn="l"/>
            <a:r>
              <a:rPr lang="en-US" sz="1600" b="0" i="0" dirty="0">
                <a:solidFill>
                  <a:srgbClr val="222222"/>
                </a:solidFill>
                <a:effectLst/>
                <a:latin typeface="Arial" panose="020B0604020202020204" pitchFamily="34" charset="0"/>
              </a:rPr>
              <a:t>We </a:t>
            </a:r>
            <a:r>
              <a:rPr lang="en-US" sz="1600" b="1" i="0" dirty="0">
                <a:solidFill>
                  <a:srgbClr val="FF0000"/>
                </a:solidFill>
                <a:effectLst/>
                <a:latin typeface="Arial" panose="020B0604020202020204" pitchFamily="34" charset="0"/>
              </a:rPr>
              <a:t>love the radiant heating </a:t>
            </a:r>
            <a:r>
              <a:rPr lang="en-US" sz="1600" b="0" i="0" dirty="0">
                <a:solidFill>
                  <a:srgbClr val="222222"/>
                </a:solidFill>
                <a:effectLst/>
                <a:latin typeface="Arial" panose="020B0604020202020204" pitchFamily="34" charset="0"/>
              </a:rPr>
              <a:t>and wouldn’t want to go to forced air.</a:t>
            </a:r>
          </a:p>
        </p:txBody>
      </p:sp>
    </p:spTree>
    <p:extLst>
      <p:ext uri="{BB962C8B-B14F-4D97-AF65-F5344CB8AC3E}">
        <p14:creationId xmlns:p14="http://schemas.microsoft.com/office/powerpoint/2010/main" val="357749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0F4824-D968-A4F1-4EA0-96D919026FFE}"/>
              </a:ext>
            </a:extLst>
          </p:cNvPr>
          <p:cNvSpPr txBox="1"/>
          <p:nvPr/>
        </p:nvSpPr>
        <p:spPr>
          <a:xfrm>
            <a:off x="4190258" y="0"/>
            <a:ext cx="2467994" cy="584775"/>
          </a:xfrm>
          <a:prstGeom prst="rect">
            <a:avLst/>
          </a:prstGeom>
          <a:noFill/>
        </p:spPr>
        <p:txBody>
          <a:bodyPr wrap="square" rtlCol="0">
            <a:spAutoFit/>
          </a:bodyPr>
          <a:lstStyle/>
          <a:p>
            <a:r>
              <a:rPr lang="en-US" sz="3200" b="1" dirty="0"/>
              <a:t>Spoiler Alert</a:t>
            </a:r>
          </a:p>
        </p:txBody>
      </p:sp>
      <p:sp>
        <p:nvSpPr>
          <p:cNvPr id="5" name="TextBox 4">
            <a:extLst>
              <a:ext uri="{FF2B5EF4-FFF2-40B4-BE49-F238E27FC236}">
                <a16:creationId xmlns:a16="http://schemas.microsoft.com/office/drawing/2014/main" id="{A86A032A-3DF7-8E79-F5A7-0CCB41B1D7FA}"/>
              </a:ext>
            </a:extLst>
          </p:cNvPr>
          <p:cNvSpPr txBox="1"/>
          <p:nvPr/>
        </p:nvSpPr>
        <p:spPr>
          <a:xfrm>
            <a:off x="227860" y="1002028"/>
            <a:ext cx="11736279" cy="5355312"/>
          </a:xfrm>
          <a:prstGeom prst="rect">
            <a:avLst/>
          </a:prstGeom>
          <a:noFill/>
        </p:spPr>
        <p:txBody>
          <a:bodyPr wrap="square" rtlCol="0">
            <a:spAutoFit/>
          </a:bodyPr>
          <a:lstStyle/>
          <a:p>
            <a:r>
              <a:rPr lang="en-US" dirty="0"/>
              <a:t>Spoiler alert1: it is absolutely </a:t>
            </a:r>
            <a:r>
              <a:rPr lang="en-US" b="1" dirty="0">
                <a:solidFill>
                  <a:srgbClr val="FF0000"/>
                </a:solidFill>
              </a:rPr>
              <a:t>necessary</a:t>
            </a:r>
            <a:r>
              <a:rPr lang="en-US" dirty="0"/>
              <a:t> if our publicly policy advocacy results in zero fossil fuel use </a:t>
            </a:r>
            <a:r>
              <a:rPr lang="en-US" b="1" dirty="0">
                <a:solidFill>
                  <a:srgbClr val="FF0000"/>
                </a:solidFill>
              </a:rPr>
              <a:t>by 2050</a:t>
            </a:r>
            <a:r>
              <a:rPr lang="en-US" dirty="0"/>
              <a:t>. This will require an all-electric utility for lighting, cooking, heating, air conditioning and transportation. Plus everything else along the way.</a:t>
            </a:r>
          </a:p>
          <a:p>
            <a:endParaRPr lang="en-US" dirty="0"/>
          </a:p>
          <a:p>
            <a:r>
              <a:rPr lang="en-US" dirty="0"/>
              <a:t>Spoiler alert 2: It is absolutely </a:t>
            </a:r>
            <a:r>
              <a:rPr lang="en-US" b="1" dirty="0">
                <a:solidFill>
                  <a:srgbClr val="FF0000"/>
                </a:solidFill>
              </a:rPr>
              <a:t>within our reach</a:t>
            </a:r>
            <a:r>
              <a:rPr lang="en-US" dirty="0"/>
              <a:t> well before the year 2050 by </a:t>
            </a:r>
            <a:r>
              <a:rPr lang="en-US" b="1" dirty="0">
                <a:solidFill>
                  <a:srgbClr val="FF0000"/>
                </a:solidFill>
              </a:rPr>
              <a:t>relying on existing technology</a:t>
            </a:r>
            <a:r>
              <a:rPr lang="en-US" dirty="0"/>
              <a:t>. Any new technology coming to scale will only help us achieve this massive transition off fossil fuels sooner rather than later. </a:t>
            </a:r>
            <a:br>
              <a:rPr lang="en-US" dirty="0"/>
            </a:br>
            <a:endParaRPr lang="en-US" dirty="0"/>
          </a:p>
          <a:p>
            <a:r>
              <a:rPr lang="en-US" dirty="0"/>
              <a:t>Spoiler alert 3. We must start </a:t>
            </a:r>
            <a:r>
              <a:rPr lang="en-US" b="1" dirty="0">
                <a:solidFill>
                  <a:srgbClr val="FF0000"/>
                </a:solidFill>
              </a:rPr>
              <a:t>deploying our existing technology at scale </a:t>
            </a:r>
            <a:r>
              <a:rPr lang="en-US" dirty="0"/>
              <a:t>to ensure we meet the 2050 deadline. Getting to  scale requires a massive effort on all levels from the most personal( our homes and neighborhoods) to the national and global arena. Recall the phrase- think globally, act locally. </a:t>
            </a:r>
            <a:br>
              <a:rPr lang="en-US" dirty="0"/>
            </a:br>
            <a:endParaRPr lang="en-US" dirty="0"/>
          </a:p>
          <a:p>
            <a:r>
              <a:rPr lang="en-US" dirty="0"/>
              <a:t>Spoiler alert 4: relying on government and private sector action is necessary but not sufficient.  </a:t>
            </a:r>
            <a:r>
              <a:rPr lang="en-US" b="1" dirty="0">
                <a:solidFill>
                  <a:srgbClr val="FF0000"/>
                </a:solidFill>
              </a:rPr>
              <a:t>Bill McKibben </a:t>
            </a:r>
            <a:r>
              <a:rPr lang="en-US" dirty="0"/>
              <a:t>is urging us to</a:t>
            </a:r>
            <a:r>
              <a:rPr lang="en-US" b="1" dirty="0"/>
              <a:t> </a:t>
            </a:r>
            <a:r>
              <a:rPr lang="en-US" b="1" dirty="0">
                <a:solidFill>
                  <a:srgbClr val="FF0000"/>
                </a:solidFill>
              </a:rPr>
              <a:t>implement and deploy at scale</a:t>
            </a:r>
            <a:r>
              <a:rPr lang="en-US" b="1" dirty="0"/>
              <a:t>.</a:t>
            </a:r>
            <a:r>
              <a:rPr lang="en-US" dirty="0"/>
              <a:t> Okay, implement what and at what scaly?</a:t>
            </a:r>
            <a:br>
              <a:rPr lang="en-US" dirty="0"/>
            </a:br>
            <a:endParaRPr lang="en-US" dirty="0"/>
          </a:p>
          <a:p>
            <a:r>
              <a:rPr lang="en-US" dirty="0"/>
              <a:t>Spoiler alert 5; if </a:t>
            </a:r>
            <a:r>
              <a:rPr lang="en-US" b="1" dirty="0">
                <a:solidFill>
                  <a:srgbClr val="FF0000"/>
                </a:solidFill>
              </a:rPr>
              <a:t>it takes a village </a:t>
            </a:r>
            <a:r>
              <a:rPr lang="en-US" dirty="0"/>
              <a:t>to raise a child. </a:t>
            </a:r>
            <a:r>
              <a:rPr lang="en-US" b="1" dirty="0">
                <a:solidFill>
                  <a:srgbClr val="FF0000"/>
                </a:solidFill>
              </a:rPr>
              <a:t>It will take a community enterprise </a:t>
            </a:r>
            <a:r>
              <a:rPr lang="en-US" dirty="0"/>
              <a:t>to energy retrofit our central city low-income housing stock by 2050. We now have 1,400 weeks to get the job done.</a:t>
            </a:r>
          </a:p>
          <a:p>
            <a:endParaRPr lang="en-US" dirty="0"/>
          </a:p>
          <a:p>
            <a:r>
              <a:rPr lang="en-US" dirty="0"/>
              <a:t>Spoiler alert 6: We have </a:t>
            </a:r>
            <a:r>
              <a:rPr lang="en-US" b="1" dirty="0">
                <a:solidFill>
                  <a:srgbClr val="FF0000"/>
                </a:solidFill>
              </a:rPr>
              <a:t>no time to waste</a:t>
            </a:r>
            <a:r>
              <a:rPr lang="en-US" dirty="0"/>
              <a:t>. A little math.</a:t>
            </a:r>
          </a:p>
          <a:p>
            <a:r>
              <a:rPr lang="en-US" dirty="0"/>
              <a:t>There are about 116,000 single to four family housing units in Milwaukee’s central city.  That’s 83 deep retrofits per week.</a:t>
            </a:r>
            <a:br>
              <a:rPr lang="en-US" dirty="0"/>
            </a:br>
            <a:endParaRPr lang="en-US" dirty="0"/>
          </a:p>
        </p:txBody>
      </p:sp>
    </p:spTree>
    <p:extLst>
      <p:ext uri="{BB962C8B-B14F-4D97-AF65-F5344CB8AC3E}">
        <p14:creationId xmlns:p14="http://schemas.microsoft.com/office/powerpoint/2010/main" val="248442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B9B14D9F-873E-D0FA-98F0-6B4C4180C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8169" y="347757"/>
            <a:ext cx="2512161" cy="2671178"/>
          </a:xfrm>
          <a:prstGeom prst="rect">
            <a:avLst/>
          </a:prstGeom>
        </p:spPr>
      </p:pic>
      <p:sp>
        <p:nvSpPr>
          <p:cNvPr id="2" name="TextBox 1">
            <a:extLst>
              <a:ext uri="{FF2B5EF4-FFF2-40B4-BE49-F238E27FC236}">
                <a16:creationId xmlns:a16="http://schemas.microsoft.com/office/drawing/2014/main" id="{40646865-B75B-0493-0363-DF2B46ECA3D4}"/>
              </a:ext>
            </a:extLst>
          </p:cNvPr>
          <p:cNvSpPr txBox="1"/>
          <p:nvPr/>
        </p:nvSpPr>
        <p:spPr>
          <a:xfrm>
            <a:off x="493893" y="6102378"/>
            <a:ext cx="9304448" cy="523220"/>
          </a:xfrm>
          <a:prstGeom prst="rect">
            <a:avLst/>
          </a:prstGeom>
          <a:noFill/>
        </p:spPr>
        <p:txBody>
          <a:bodyPr wrap="square" rtlCol="0">
            <a:spAutoFit/>
          </a:bodyPr>
          <a:lstStyle/>
          <a:p>
            <a:pPr algn="ctr"/>
            <a:r>
              <a:rPr lang="en-US" sz="1400" b="1" i="0" dirty="0">
                <a:solidFill>
                  <a:srgbClr val="FF0000"/>
                </a:solidFill>
                <a:effectLst/>
                <a:latin typeface="Söhne"/>
              </a:rPr>
              <a:t>The exact efficiency ratings for a specific furnace, boiler, or heat pump depends on several factors, including the brand, model, and size of the system, as well as the climate and usage patterns of the home.</a:t>
            </a:r>
          </a:p>
        </p:txBody>
      </p:sp>
      <p:sp>
        <p:nvSpPr>
          <p:cNvPr id="4" name="TextBox 3">
            <a:extLst>
              <a:ext uri="{FF2B5EF4-FFF2-40B4-BE49-F238E27FC236}">
                <a16:creationId xmlns:a16="http://schemas.microsoft.com/office/drawing/2014/main" id="{3A48B26B-7F9F-E49B-534D-22300812CAB3}"/>
              </a:ext>
            </a:extLst>
          </p:cNvPr>
          <p:cNvSpPr txBox="1"/>
          <p:nvPr/>
        </p:nvSpPr>
        <p:spPr>
          <a:xfrm>
            <a:off x="251670" y="937348"/>
            <a:ext cx="9378892" cy="4862870"/>
          </a:xfrm>
          <a:prstGeom prst="rect">
            <a:avLst/>
          </a:prstGeom>
          <a:noFill/>
        </p:spPr>
        <p:txBody>
          <a:bodyPr wrap="square" rtlCol="0">
            <a:spAutoFit/>
          </a:bodyPr>
          <a:lstStyle/>
          <a:p>
            <a:pPr algn="ctr">
              <a:buFont typeface="+mj-lt"/>
              <a:buAutoNum type="arabicPeriod"/>
            </a:pPr>
            <a:r>
              <a:rPr lang="en-US" sz="2400" b="1" i="0" dirty="0">
                <a:solidFill>
                  <a:srgbClr val="374151"/>
                </a:solidFill>
                <a:effectLst/>
                <a:latin typeface="Söhne"/>
              </a:rPr>
              <a:t>Furnaces:</a:t>
            </a:r>
          </a:p>
          <a:p>
            <a:pPr algn="l"/>
            <a:r>
              <a:rPr lang="en-US" sz="1800" b="0" i="0" u="sng" dirty="0">
                <a:solidFill>
                  <a:srgbClr val="374151"/>
                </a:solidFill>
                <a:effectLst/>
                <a:latin typeface="Söhne"/>
              </a:rPr>
              <a:t>Annual Fuel Utilization Efficiency </a:t>
            </a:r>
            <a:r>
              <a:rPr lang="en-US" sz="1800" b="0" i="0" dirty="0">
                <a:solidFill>
                  <a:srgbClr val="374151"/>
                </a:solidFill>
                <a:effectLst/>
                <a:highlight>
                  <a:srgbClr val="00FF00"/>
                </a:highlight>
                <a:latin typeface="Söhne"/>
              </a:rPr>
              <a:t>(AFUE): </a:t>
            </a:r>
            <a:r>
              <a:rPr lang="en-US" sz="1800" b="0" i="0" dirty="0">
                <a:solidFill>
                  <a:srgbClr val="374151"/>
                </a:solidFill>
                <a:effectLst/>
                <a:latin typeface="Söhne"/>
              </a:rPr>
              <a:t>Typically ranges from </a:t>
            </a:r>
            <a:r>
              <a:rPr lang="en-US" sz="1800" b="0" i="0" dirty="0">
                <a:solidFill>
                  <a:srgbClr val="374151"/>
                </a:solidFill>
                <a:effectLst/>
                <a:highlight>
                  <a:srgbClr val="00FF00"/>
                </a:highlight>
                <a:latin typeface="Söhne"/>
              </a:rPr>
              <a:t>80% to 98%. </a:t>
            </a:r>
            <a:r>
              <a:rPr lang="en-US" sz="1800" b="0" i="0" dirty="0">
                <a:solidFill>
                  <a:srgbClr val="374151"/>
                </a:solidFill>
                <a:effectLst/>
                <a:latin typeface="Söhne"/>
              </a:rPr>
              <a:t>  Furnace's efficiency </a:t>
            </a:r>
            <a:r>
              <a:rPr lang="en-US" sz="1800" dirty="0">
                <a:solidFill>
                  <a:srgbClr val="374151"/>
                </a:solidFill>
                <a:latin typeface="Söhne"/>
              </a:rPr>
              <a:t>o</a:t>
            </a:r>
            <a:r>
              <a:rPr lang="en-US" sz="1800" b="0" i="0" dirty="0">
                <a:solidFill>
                  <a:srgbClr val="374151"/>
                </a:solidFill>
                <a:effectLst/>
                <a:latin typeface="Söhne"/>
              </a:rPr>
              <a:t>ver a year.</a:t>
            </a:r>
          </a:p>
          <a:p>
            <a:pPr algn="ctr">
              <a:buFont typeface="+mj-lt"/>
              <a:buAutoNum type="arabicPeriod" startAt="2"/>
            </a:pPr>
            <a:r>
              <a:rPr lang="en-US" sz="2400" b="1" i="0" dirty="0">
                <a:solidFill>
                  <a:srgbClr val="374151"/>
                </a:solidFill>
                <a:effectLst/>
                <a:latin typeface="Söhne"/>
              </a:rPr>
              <a:t>Boilers:</a:t>
            </a:r>
          </a:p>
          <a:p>
            <a:pPr algn="l"/>
            <a:r>
              <a:rPr lang="en-US" sz="1800" b="0" i="0" u="sng" dirty="0">
                <a:solidFill>
                  <a:srgbClr val="374151"/>
                </a:solidFill>
                <a:effectLst/>
                <a:latin typeface="Söhne"/>
              </a:rPr>
              <a:t>Annual Fuel Utilization Efficiency </a:t>
            </a:r>
            <a:r>
              <a:rPr lang="en-US" sz="1800" b="0" i="0" dirty="0">
                <a:solidFill>
                  <a:srgbClr val="374151"/>
                </a:solidFill>
                <a:effectLst/>
                <a:highlight>
                  <a:srgbClr val="00FF00"/>
                </a:highlight>
                <a:latin typeface="Söhne"/>
              </a:rPr>
              <a:t>(AFUE): </a:t>
            </a:r>
            <a:r>
              <a:rPr lang="en-US" sz="1800" b="0" i="0" dirty="0">
                <a:solidFill>
                  <a:srgbClr val="374151"/>
                </a:solidFill>
                <a:effectLst/>
                <a:latin typeface="Söhne"/>
              </a:rPr>
              <a:t>Typically ranges from </a:t>
            </a:r>
            <a:r>
              <a:rPr lang="en-US" sz="1800" b="0" i="0" dirty="0">
                <a:solidFill>
                  <a:srgbClr val="374151"/>
                </a:solidFill>
                <a:effectLst/>
                <a:highlight>
                  <a:srgbClr val="00FF00"/>
                </a:highlight>
                <a:latin typeface="Söhne"/>
              </a:rPr>
              <a:t>85% to 98%. </a:t>
            </a:r>
            <a:r>
              <a:rPr lang="en-US" sz="1800" b="0" i="0" dirty="0">
                <a:solidFill>
                  <a:srgbClr val="374151"/>
                </a:solidFill>
                <a:effectLst/>
                <a:latin typeface="Söhne"/>
              </a:rPr>
              <a:t>  Boiler's ability to transfer heat to water in a home's radiators. </a:t>
            </a:r>
            <a:endParaRPr lang="en-US" sz="1800" b="0" i="0" dirty="0">
              <a:solidFill>
                <a:srgbClr val="374151"/>
              </a:solidFill>
              <a:effectLst/>
              <a:highlight>
                <a:srgbClr val="00FF00"/>
              </a:highlight>
              <a:latin typeface="Söhne"/>
            </a:endParaRPr>
          </a:p>
          <a:p>
            <a:pPr algn="l"/>
            <a:endParaRPr lang="en-US" sz="1800" b="0" i="0" dirty="0">
              <a:solidFill>
                <a:srgbClr val="374151"/>
              </a:solidFill>
              <a:effectLst/>
              <a:latin typeface="Söhne"/>
            </a:endParaRPr>
          </a:p>
          <a:p>
            <a:pPr algn="ctr">
              <a:buFont typeface="+mj-lt"/>
              <a:buAutoNum type="arabicPeriod" startAt="3"/>
            </a:pPr>
            <a:r>
              <a:rPr lang="en-US" sz="2400" b="1" i="0" dirty="0">
                <a:solidFill>
                  <a:srgbClr val="374151"/>
                </a:solidFill>
                <a:effectLst/>
                <a:latin typeface="Söhne"/>
              </a:rPr>
              <a:t>Heat pumps:</a:t>
            </a:r>
          </a:p>
          <a:p>
            <a:r>
              <a:rPr lang="en-US" sz="1800" b="0" i="0" u="sng" dirty="0">
                <a:solidFill>
                  <a:srgbClr val="374151"/>
                </a:solidFill>
                <a:effectLst/>
                <a:latin typeface="Söhne"/>
              </a:rPr>
              <a:t>Heating Seasonal Performance Factor </a:t>
            </a:r>
            <a:r>
              <a:rPr lang="en-US" sz="1800" b="0" i="0" dirty="0">
                <a:solidFill>
                  <a:srgbClr val="374151"/>
                </a:solidFill>
                <a:effectLst/>
                <a:highlight>
                  <a:srgbClr val="00FF00"/>
                </a:highlight>
                <a:latin typeface="Söhne"/>
              </a:rPr>
              <a:t>(HSPF):</a:t>
            </a:r>
            <a:r>
              <a:rPr lang="en-US" sz="1800" b="0" i="0" dirty="0">
                <a:solidFill>
                  <a:srgbClr val="374151"/>
                </a:solidFill>
                <a:effectLst/>
                <a:latin typeface="Söhne"/>
              </a:rPr>
              <a:t> Typically ranges from </a:t>
            </a:r>
            <a:r>
              <a:rPr lang="en-US" sz="1800" b="0" i="0" dirty="0">
                <a:solidFill>
                  <a:srgbClr val="374151"/>
                </a:solidFill>
                <a:effectLst/>
                <a:highlight>
                  <a:srgbClr val="00FF00"/>
                </a:highlight>
                <a:latin typeface="Söhne"/>
              </a:rPr>
              <a:t>7 to 10. </a:t>
            </a:r>
            <a:r>
              <a:rPr lang="en-US" sz="1800" b="0" i="0" dirty="0">
                <a:solidFill>
                  <a:srgbClr val="374151"/>
                </a:solidFill>
                <a:effectLst/>
                <a:latin typeface="Söhne"/>
              </a:rPr>
              <a:t>This measures the efficiency of an air-source heat pump during the heating season.  </a:t>
            </a:r>
          </a:p>
          <a:p>
            <a:pPr>
              <a:buFont typeface="Arial" panose="020B0604020202020204" pitchFamily="34" charset="0"/>
              <a:buChar char="•"/>
            </a:pPr>
            <a:endParaRPr lang="en-US" sz="1800" b="0" i="0" dirty="0">
              <a:solidFill>
                <a:srgbClr val="374151"/>
              </a:solidFill>
              <a:effectLst/>
              <a:highlight>
                <a:srgbClr val="00FF00"/>
              </a:highlight>
              <a:latin typeface="Söhne"/>
            </a:endParaRPr>
          </a:p>
          <a:p>
            <a:r>
              <a:rPr lang="en-US" sz="1800" b="0" i="0" u="sng" dirty="0">
                <a:solidFill>
                  <a:srgbClr val="374151"/>
                </a:solidFill>
                <a:effectLst/>
                <a:latin typeface="Söhne"/>
              </a:rPr>
              <a:t>Seasonal Energy Efficiency Ratio </a:t>
            </a:r>
            <a:r>
              <a:rPr lang="en-US" sz="1800" b="0" i="0" dirty="0">
                <a:solidFill>
                  <a:srgbClr val="374151"/>
                </a:solidFill>
                <a:effectLst/>
                <a:highlight>
                  <a:srgbClr val="00FF00"/>
                </a:highlight>
                <a:latin typeface="Söhne"/>
              </a:rPr>
              <a:t>(SEER):</a:t>
            </a:r>
            <a:r>
              <a:rPr lang="en-US" sz="1800" b="0" i="0" dirty="0">
                <a:solidFill>
                  <a:srgbClr val="374151"/>
                </a:solidFill>
                <a:effectLst/>
                <a:latin typeface="Söhne"/>
              </a:rPr>
              <a:t> Typically ranges from </a:t>
            </a:r>
            <a:r>
              <a:rPr lang="en-US" sz="1800" b="0" i="0" dirty="0">
                <a:solidFill>
                  <a:srgbClr val="374151"/>
                </a:solidFill>
                <a:effectLst/>
                <a:highlight>
                  <a:srgbClr val="00FF00"/>
                </a:highlight>
                <a:latin typeface="Söhne"/>
              </a:rPr>
              <a:t>14 to 25</a:t>
            </a:r>
            <a:r>
              <a:rPr lang="en-US" sz="1800" b="0" i="0" dirty="0">
                <a:solidFill>
                  <a:srgbClr val="374151"/>
                </a:solidFill>
                <a:effectLst/>
                <a:latin typeface="Söhne"/>
              </a:rPr>
              <a:t>. This measures the efficiency of an air-source heat pump during the cooling season. </a:t>
            </a:r>
          </a:p>
          <a:p>
            <a:pPr>
              <a:buFont typeface="Arial" panose="020B0604020202020204" pitchFamily="34" charset="0"/>
              <a:buChar char="•"/>
            </a:pPr>
            <a:endParaRPr lang="en-US" sz="2000" b="0" i="0" dirty="0">
              <a:solidFill>
                <a:srgbClr val="374151"/>
              </a:solidFill>
              <a:effectLst/>
              <a:latin typeface="Söhne"/>
            </a:endParaRPr>
          </a:p>
          <a:p>
            <a:pPr algn="l"/>
            <a:r>
              <a:rPr lang="en-US" sz="2000" b="0" i="0" u="sng" dirty="0">
                <a:solidFill>
                  <a:srgbClr val="374151"/>
                </a:solidFill>
                <a:effectLst/>
                <a:latin typeface="Söhne"/>
              </a:rPr>
              <a:t>Coefficient of Performance </a:t>
            </a:r>
            <a:r>
              <a:rPr lang="en-US" sz="1800" b="0" i="0" dirty="0">
                <a:solidFill>
                  <a:srgbClr val="374151"/>
                </a:solidFill>
                <a:effectLst/>
                <a:highlight>
                  <a:srgbClr val="00FF00"/>
                </a:highlight>
                <a:latin typeface="Söhne"/>
              </a:rPr>
              <a:t>(COP): </a:t>
            </a:r>
            <a:r>
              <a:rPr lang="en-US" sz="1800" b="0" i="0" dirty="0">
                <a:solidFill>
                  <a:srgbClr val="374151"/>
                </a:solidFill>
                <a:effectLst/>
                <a:latin typeface="Söhne"/>
              </a:rPr>
              <a:t>Typically ranges from </a:t>
            </a:r>
            <a:r>
              <a:rPr lang="en-US" sz="1800" b="0" i="0" dirty="0">
                <a:solidFill>
                  <a:srgbClr val="374151"/>
                </a:solidFill>
                <a:effectLst/>
                <a:highlight>
                  <a:srgbClr val="00FF00"/>
                </a:highlight>
                <a:latin typeface="Söhne"/>
              </a:rPr>
              <a:t>2.5 to 4+. </a:t>
            </a:r>
            <a:r>
              <a:rPr lang="en-US" sz="1800" b="0" i="0" dirty="0">
                <a:solidFill>
                  <a:srgbClr val="374151"/>
                </a:solidFill>
                <a:effectLst/>
                <a:latin typeface="Söhne"/>
              </a:rPr>
              <a:t>This measures the efficiency of a heat pump over a year. Energy moved compared to Energy Used</a:t>
            </a:r>
            <a:endParaRPr lang="en-US" dirty="0"/>
          </a:p>
        </p:txBody>
      </p:sp>
      <p:sp>
        <p:nvSpPr>
          <p:cNvPr id="5" name="TextBox 4">
            <a:extLst>
              <a:ext uri="{FF2B5EF4-FFF2-40B4-BE49-F238E27FC236}">
                <a16:creationId xmlns:a16="http://schemas.microsoft.com/office/drawing/2014/main" id="{0DA1EA8D-CA3C-48CD-75F4-B3794BE0A076}"/>
              </a:ext>
            </a:extLst>
          </p:cNvPr>
          <p:cNvSpPr txBox="1"/>
          <p:nvPr/>
        </p:nvSpPr>
        <p:spPr>
          <a:xfrm>
            <a:off x="1343505" y="232402"/>
            <a:ext cx="7605223" cy="461665"/>
          </a:xfrm>
          <a:prstGeom prst="rect">
            <a:avLst/>
          </a:prstGeom>
          <a:noFill/>
        </p:spPr>
        <p:txBody>
          <a:bodyPr wrap="none" rtlCol="0">
            <a:spAutoFit/>
          </a:bodyPr>
          <a:lstStyle/>
          <a:p>
            <a:r>
              <a:rPr lang="en-US" sz="2400" b="1" dirty="0"/>
              <a:t>Efficiency of Residential Furnaces, Boilers and Heat Pumps</a:t>
            </a:r>
          </a:p>
        </p:txBody>
      </p:sp>
    </p:spTree>
    <p:extLst>
      <p:ext uri="{BB962C8B-B14F-4D97-AF65-F5344CB8AC3E}">
        <p14:creationId xmlns:p14="http://schemas.microsoft.com/office/powerpoint/2010/main" val="249117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66AC8F5-401F-A99D-3E7D-462D1B691EA1}"/>
              </a:ext>
            </a:extLst>
          </p:cNvPr>
          <p:cNvSpPr/>
          <p:nvPr/>
        </p:nvSpPr>
        <p:spPr>
          <a:xfrm>
            <a:off x="342565" y="5052"/>
            <a:ext cx="11506870" cy="66869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C8878E-CB81-705C-F315-E63B55C7AC07}"/>
              </a:ext>
            </a:extLst>
          </p:cNvPr>
          <p:cNvPicPr>
            <a:picLocks noChangeAspect="1"/>
          </p:cNvPicPr>
          <p:nvPr/>
        </p:nvPicPr>
        <p:blipFill>
          <a:blip r:embed="rId2"/>
          <a:stretch>
            <a:fillRect/>
          </a:stretch>
        </p:blipFill>
        <p:spPr>
          <a:xfrm>
            <a:off x="4738293" y="39218"/>
            <a:ext cx="1831598" cy="612803"/>
          </a:xfrm>
          <a:prstGeom prst="rect">
            <a:avLst/>
          </a:prstGeom>
        </p:spPr>
      </p:pic>
      <p:sp>
        <p:nvSpPr>
          <p:cNvPr id="12" name="TextBox 11">
            <a:extLst>
              <a:ext uri="{FF2B5EF4-FFF2-40B4-BE49-F238E27FC236}">
                <a16:creationId xmlns:a16="http://schemas.microsoft.com/office/drawing/2014/main" id="{41BAB926-9E13-AF6A-AEDE-F779C0C0D831}"/>
              </a:ext>
            </a:extLst>
          </p:cNvPr>
          <p:cNvSpPr txBox="1"/>
          <p:nvPr/>
        </p:nvSpPr>
        <p:spPr>
          <a:xfrm>
            <a:off x="8188884" y="132317"/>
            <a:ext cx="3504302" cy="369332"/>
          </a:xfrm>
          <a:prstGeom prst="rect">
            <a:avLst/>
          </a:prstGeom>
          <a:noFill/>
        </p:spPr>
        <p:txBody>
          <a:bodyPr wrap="square">
            <a:spAutoFit/>
          </a:bodyPr>
          <a:lstStyle/>
          <a:p>
            <a:r>
              <a:rPr lang="en-US" dirty="0"/>
              <a:t>https://www.energyvanguard.com/</a:t>
            </a:r>
          </a:p>
        </p:txBody>
      </p:sp>
      <p:sp>
        <p:nvSpPr>
          <p:cNvPr id="15" name="TextBox 14">
            <a:extLst>
              <a:ext uri="{FF2B5EF4-FFF2-40B4-BE49-F238E27FC236}">
                <a16:creationId xmlns:a16="http://schemas.microsoft.com/office/drawing/2014/main" id="{EF9A9344-2C66-CF35-F030-2985765A92F5}"/>
              </a:ext>
            </a:extLst>
          </p:cNvPr>
          <p:cNvSpPr txBox="1"/>
          <p:nvPr/>
        </p:nvSpPr>
        <p:spPr>
          <a:xfrm>
            <a:off x="2278140" y="898659"/>
            <a:ext cx="6094206" cy="369332"/>
          </a:xfrm>
          <a:prstGeom prst="rect">
            <a:avLst/>
          </a:prstGeom>
          <a:noFill/>
        </p:spPr>
        <p:txBody>
          <a:bodyPr wrap="square">
            <a:spAutoFit/>
          </a:bodyPr>
          <a:lstStyle/>
          <a:p>
            <a:r>
              <a:rPr lang="en-US" dirty="0">
                <a:hlinkClick r:id="rId3"/>
              </a:rPr>
              <a:t>My Undersized Heat Pump in an Arctic Blast - Energy Vanguard</a:t>
            </a:r>
            <a:endParaRPr lang="en-US" dirty="0"/>
          </a:p>
        </p:txBody>
      </p:sp>
      <p:grpSp>
        <p:nvGrpSpPr>
          <p:cNvPr id="4" name="Group 3">
            <a:extLst>
              <a:ext uri="{FF2B5EF4-FFF2-40B4-BE49-F238E27FC236}">
                <a16:creationId xmlns:a16="http://schemas.microsoft.com/office/drawing/2014/main" id="{519BDCED-31C2-55E8-293B-029829F57F77}"/>
              </a:ext>
            </a:extLst>
          </p:cNvPr>
          <p:cNvGrpSpPr/>
          <p:nvPr/>
        </p:nvGrpSpPr>
        <p:grpSpPr>
          <a:xfrm>
            <a:off x="4319182" y="1529745"/>
            <a:ext cx="7739405" cy="3113260"/>
            <a:chOff x="4319182" y="1529745"/>
            <a:chExt cx="7739405" cy="3113260"/>
          </a:xfrm>
        </p:grpSpPr>
        <p:pic>
          <p:nvPicPr>
            <p:cNvPr id="17" name="Picture 16">
              <a:extLst>
                <a:ext uri="{FF2B5EF4-FFF2-40B4-BE49-F238E27FC236}">
                  <a16:creationId xmlns:a16="http://schemas.microsoft.com/office/drawing/2014/main" id="{A4B35566-953A-DC41-F5AD-FD1FD3AB5997}"/>
                </a:ext>
              </a:extLst>
            </p:cNvPr>
            <p:cNvPicPr>
              <a:picLocks noChangeAspect="1"/>
            </p:cNvPicPr>
            <p:nvPr/>
          </p:nvPicPr>
          <p:blipFill>
            <a:blip r:embed="rId4"/>
            <a:stretch>
              <a:fillRect/>
            </a:stretch>
          </p:blipFill>
          <p:spPr>
            <a:xfrm>
              <a:off x="4319182" y="1529745"/>
              <a:ext cx="7007528" cy="2097597"/>
            </a:xfrm>
            <a:prstGeom prst="rect">
              <a:avLst/>
            </a:prstGeom>
          </p:spPr>
        </p:pic>
        <p:sp>
          <p:nvSpPr>
            <p:cNvPr id="18" name="TextBox 17">
              <a:extLst>
                <a:ext uri="{FF2B5EF4-FFF2-40B4-BE49-F238E27FC236}">
                  <a16:creationId xmlns:a16="http://schemas.microsoft.com/office/drawing/2014/main" id="{53CA365C-392E-2F3B-84DD-E90C7FB7D37E}"/>
                </a:ext>
              </a:extLst>
            </p:cNvPr>
            <p:cNvSpPr txBox="1"/>
            <p:nvPr/>
          </p:nvSpPr>
          <p:spPr>
            <a:xfrm>
              <a:off x="4319182" y="3627342"/>
              <a:ext cx="7739405" cy="1015663"/>
            </a:xfrm>
            <a:prstGeom prst="rect">
              <a:avLst/>
            </a:prstGeom>
            <a:noFill/>
          </p:spPr>
          <p:txBody>
            <a:bodyPr wrap="square" rtlCol="0">
              <a:spAutoFit/>
            </a:bodyPr>
            <a:lstStyle/>
            <a:p>
              <a:r>
                <a:rPr lang="en-US" sz="1200" b="0" i="0" dirty="0">
                  <a:solidFill>
                    <a:srgbClr val="353535"/>
                  </a:solidFill>
                  <a:effectLst/>
                  <a:latin typeface="Lato" panose="020F0502020204030203" pitchFamily="34" charset="0"/>
                </a:rPr>
                <a:t>The table above shows the </a:t>
              </a:r>
              <a:r>
                <a:rPr lang="en-US" sz="1200" b="0" i="0" dirty="0">
                  <a:solidFill>
                    <a:srgbClr val="353535"/>
                  </a:solidFill>
                  <a:effectLst/>
                  <a:highlight>
                    <a:srgbClr val="FFFF00"/>
                  </a:highlight>
                  <a:latin typeface="Lato" panose="020F0502020204030203" pitchFamily="34" charset="0"/>
                </a:rPr>
                <a:t>heating and cooling loads </a:t>
              </a:r>
              <a:r>
                <a:rPr lang="en-US" sz="1200" b="0" i="0" dirty="0">
                  <a:solidFill>
                    <a:srgbClr val="353535"/>
                  </a:solidFill>
                  <a:effectLst/>
                  <a:latin typeface="Lato" panose="020F0502020204030203" pitchFamily="34" charset="0"/>
                </a:rPr>
                <a:t>(first row) and </a:t>
              </a:r>
              <a:r>
                <a:rPr lang="en-US" sz="1200" b="0" i="0" dirty="0">
                  <a:solidFill>
                    <a:srgbClr val="353535"/>
                  </a:solidFill>
                  <a:effectLst/>
                  <a:highlight>
                    <a:srgbClr val="FFFF00"/>
                  </a:highlight>
                  <a:latin typeface="Lato" panose="020F0502020204030203" pitchFamily="34" charset="0"/>
                </a:rPr>
                <a:t>the capacity of the heat pump</a:t>
              </a:r>
              <a:r>
                <a:rPr lang="en-US" sz="1200" b="0" i="0" dirty="0">
                  <a:solidFill>
                    <a:srgbClr val="353535"/>
                  </a:solidFill>
                  <a:effectLst/>
                  <a:latin typeface="Lato" panose="020F0502020204030203" pitchFamily="34" charset="0"/>
                </a:rPr>
                <a:t> (second row).  As you can see, this heat pump serves ~2,300 square feet of floor area.  Our </a:t>
              </a:r>
              <a:r>
                <a:rPr lang="en-US" sz="1200" b="0" i="0" dirty="0">
                  <a:solidFill>
                    <a:srgbClr val="353535"/>
                  </a:solidFill>
                  <a:effectLst/>
                  <a:highlight>
                    <a:srgbClr val="00FF00"/>
                  </a:highlight>
                  <a:latin typeface="Lato" panose="020F0502020204030203" pitchFamily="34" charset="0"/>
                </a:rPr>
                <a:t>heating load is 31,452 BTU per hour (9 kW</a:t>
              </a:r>
              <a:r>
                <a:rPr lang="en-US" sz="1200" b="0" i="0" dirty="0">
                  <a:solidFill>
                    <a:srgbClr val="353535"/>
                  </a:solidFill>
                  <a:effectLst/>
                  <a:latin typeface="Lato" panose="020F0502020204030203" pitchFamily="34" charset="0"/>
                </a:rPr>
                <a:t>).  The heat pump, according to </a:t>
              </a:r>
              <a:r>
                <a:rPr lang="en-US" sz="1200" b="0" i="0" dirty="0">
                  <a:solidFill>
                    <a:srgbClr val="353535"/>
                  </a:solidFill>
                  <a:effectLst/>
                  <a:highlight>
                    <a:srgbClr val="00FF00"/>
                  </a:highlight>
                  <a:latin typeface="Lato" panose="020F0502020204030203" pitchFamily="34" charset="0"/>
                </a:rPr>
                <a:t>Mitsubishi’s data, can provide only 20,509 BTU per hour of heat (6 kW). </a:t>
              </a:r>
              <a:r>
                <a:rPr lang="en-US" sz="1200" b="0" i="0" dirty="0">
                  <a:solidFill>
                    <a:srgbClr val="353535"/>
                  </a:solidFill>
                  <a:effectLst/>
                  <a:latin typeface="Lato" panose="020F0502020204030203" pitchFamily="34" charset="0"/>
                </a:rPr>
                <a:t>The equipment I selected includes one outdoor unit, the </a:t>
              </a:r>
              <a:r>
                <a:rPr lang="en-US" sz="1200" b="0" i="0" dirty="0">
                  <a:solidFill>
                    <a:srgbClr val="353535"/>
                  </a:solidFill>
                  <a:effectLst/>
                  <a:highlight>
                    <a:srgbClr val="00FF00"/>
                  </a:highlight>
                  <a:latin typeface="Lato" panose="020F0502020204030203" pitchFamily="34" charset="0"/>
                </a:rPr>
                <a:t>Mitsubishi MXZ-3C24NAHZ2 with Hyper-Heat, </a:t>
              </a:r>
              <a:r>
                <a:rPr lang="en-US" sz="1200" b="0" i="0" dirty="0">
                  <a:solidFill>
                    <a:srgbClr val="353535"/>
                  </a:solidFill>
                  <a:effectLst/>
                  <a:latin typeface="Lato" panose="020F0502020204030203" pitchFamily="34" charset="0"/>
                </a:rPr>
                <a:t>and two horizontal ducted indoor units.</a:t>
              </a:r>
              <a:endParaRPr lang="en-US" sz="1200" dirty="0"/>
            </a:p>
          </p:txBody>
        </p:sp>
        <p:cxnSp>
          <p:nvCxnSpPr>
            <p:cNvPr id="20" name="Straight Arrow Connector 19">
              <a:extLst>
                <a:ext uri="{FF2B5EF4-FFF2-40B4-BE49-F238E27FC236}">
                  <a16:creationId xmlns:a16="http://schemas.microsoft.com/office/drawing/2014/main" id="{723F4B0E-14DA-A586-E440-956E9C8206E9}"/>
                </a:ext>
              </a:extLst>
            </p:cNvPr>
            <p:cNvCxnSpPr>
              <a:cxnSpLocks/>
            </p:cNvCxnSpPr>
            <p:nvPr/>
          </p:nvCxnSpPr>
          <p:spPr>
            <a:xfrm flipV="1">
              <a:off x="7013987" y="2200175"/>
              <a:ext cx="808959" cy="15034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E2BCDD3-08C8-4F84-C524-600107DEEE9C}"/>
                </a:ext>
              </a:extLst>
            </p:cNvPr>
            <p:cNvCxnSpPr>
              <a:cxnSpLocks/>
            </p:cNvCxnSpPr>
            <p:nvPr/>
          </p:nvCxnSpPr>
          <p:spPr>
            <a:xfrm flipH="1" flipV="1">
              <a:off x="8520058" y="2596900"/>
              <a:ext cx="1997693" cy="11067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953BC6D-B803-656B-2A15-1FAC12BAA0C9}"/>
                </a:ext>
              </a:extLst>
            </p:cNvPr>
            <p:cNvSpPr/>
            <p:nvPr/>
          </p:nvSpPr>
          <p:spPr>
            <a:xfrm>
              <a:off x="7822946" y="2124232"/>
              <a:ext cx="3562488" cy="237307"/>
            </a:xfrm>
            <a:prstGeom prst="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4F267CE-764D-E8C0-BD0B-D6C214FB30F0}"/>
                </a:ext>
              </a:extLst>
            </p:cNvPr>
            <p:cNvSpPr/>
            <p:nvPr/>
          </p:nvSpPr>
          <p:spPr>
            <a:xfrm>
              <a:off x="7846252" y="2361540"/>
              <a:ext cx="3539181" cy="235360"/>
            </a:xfrm>
            <a:prstGeom prst="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DC767F3-C4A0-447D-7D1D-51C487A92C69}"/>
                </a:ext>
              </a:extLst>
            </p:cNvPr>
            <p:cNvSpPr txBox="1"/>
            <p:nvPr/>
          </p:nvSpPr>
          <p:spPr>
            <a:xfrm>
              <a:off x="8572179" y="2741472"/>
              <a:ext cx="2417906" cy="307777"/>
            </a:xfrm>
            <a:prstGeom prst="rect">
              <a:avLst/>
            </a:prstGeom>
            <a:noFill/>
          </p:spPr>
          <p:txBody>
            <a:bodyPr wrap="none" rtlCol="0">
              <a:spAutoFit/>
            </a:bodyPr>
            <a:lstStyle/>
            <a:p>
              <a:r>
                <a:rPr lang="en-US" sz="1400" b="1" dirty="0">
                  <a:solidFill>
                    <a:srgbClr val="FF0000"/>
                  </a:solidFill>
                </a:rPr>
                <a:t>Mote:  Heat Pump Undersized</a:t>
              </a:r>
            </a:p>
          </p:txBody>
        </p:sp>
        <p:sp>
          <p:nvSpPr>
            <p:cNvPr id="42" name="TextBox 41">
              <a:extLst>
                <a:ext uri="{FF2B5EF4-FFF2-40B4-BE49-F238E27FC236}">
                  <a16:creationId xmlns:a16="http://schemas.microsoft.com/office/drawing/2014/main" id="{EAF8A7AE-41E2-3CE1-87EB-F30165E46895}"/>
                </a:ext>
              </a:extLst>
            </p:cNvPr>
            <p:cNvSpPr txBox="1"/>
            <p:nvPr/>
          </p:nvSpPr>
          <p:spPr>
            <a:xfrm>
              <a:off x="6861849" y="2722871"/>
              <a:ext cx="1088760" cy="307777"/>
            </a:xfrm>
            <a:prstGeom prst="rect">
              <a:avLst/>
            </a:prstGeom>
            <a:noFill/>
          </p:spPr>
          <p:txBody>
            <a:bodyPr wrap="none" rtlCol="0">
              <a:spAutoFit/>
            </a:bodyPr>
            <a:lstStyle/>
            <a:p>
              <a:r>
                <a:rPr lang="en-US" sz="1400" b="1" dirty="0">
                  <a:solidFill>
                    <a:srgbClr val="FF0000"/>
                  </a:solidFill>
                </a:rPr>
                <a:t>House  Load</a:t>
              </a:r>
            </a:p>
          </p:txBody>
        </p:sp>
      </p:grpSp>
      <p:grpSp>
        <p:nvGrpSpPr>
          <p:cNvPr id="61" name="Group 60">
            <a:extLst>
              <a:ext uri="{FF2B5EF4-FFF2-40B4-BE49-F238E27FC236}">
                <a16:creationId xmlns:a16="http://schemas.microsoft.com/office/drawing/2014/main" id="{1CE64C42-EA96-A459-2D4C-5B6D1D7B06E6}"/>
              </a:ext>
            </a:extLst>
          </p:cNvPr>
          <p:cNvGrpSpPr/>
          <p:nvPr/>
        </p:nvGrpSpPr>
        <p:grpSpPr>
          <a:xfrm>
            <a:off x="194572" y="116016"/>
            <a:ext cx="4350780" cy="4391438"/>
            <a:chOff x="194572" y="116016"/>
            <a:chExt cx="4350780" cy="4391438"/>
          </a:xfrm>
        </p:grpSpPr>
        <p:pic>
          <p:nvPicPr>
            <p:cNvPr id="7" name="Picture 6">
              <a:extLst>
                <a:ext uri="{FF2B5EF4-FFF2-40B4-BE49-F238E27FC236}">
                  <a16:creationId xmlns:a16="http://schemas.microsoft.com/office/drawing/2014/main" id="{51E895E2-AB7D-24C1-E992-72104042B76E}"/>
                </a:ext>
              </a:extLst>
            </p:cNvPr>
            <p:cNvPicPr>
              <a:picLocks noChangeAspect="1"/>
            </p:cNvPicPr>
            <p:nvPr/>
          </p:nvPicPr>
          <p:blipFill>
            <a:blip r:embed="rId5"/>
            <a:stretch>
              <a:fillRect/>
            </a:stretch>
          </p:blipFill>
          <p:spPr>
            <a:xfrm>
              <a:off x="437401" y="1787872"/>
              <a:ext cx="3754118" cy="2719582"/>
            </a:xfrm>
            <a:prstGeom prst="rect">
              <a:avLst/>
            </a:prstGeom>
          </p:spPr>
        </p:pic>
        <p:sp>
          <p:nvSpPr>
            <p:cNvPr id="9" name="TextBox 8">
              <a:extLst>
                <a:ext uri="{FF2B5EF4-FFF2-40B4-BE49-F238E27FC236}">
                  <a16:creationId xmlns:a16="http://schemas.microsoft.com/office/drawing/2014/main" id="{CC227CB1-E090-40BC-67C4-AEE8D1058B81}"/>
                </a:ext>
              </a:extLst>
            </p:cNvPr>
            <p:cNvSpPr txBox="1"/>
            <p:nvPr/>
          </p:nvSpPr>
          <p:spPr>
            <a:xfrm>
              <a:off x="194572" y="2280753"/>
              <a:ext cx="463588" cy="954107"/>
            </a:xfrm>
            <a:prstGeom prst="rect">
              <a:avLst/>
            </a:prstGeom>
            <a:noFill/>
          </p:spPr>
          <p:txBody>
            <a:bodyPr wrap="none" rtlCol="0">
              <a:spAutoFit/>
            </a:bodyPr>
            <a:lstStyle/>
            <a:p>
              <a:r>
                <a:rPr lang="en-US" sz="1400" b="1" dirty="0"/>
                <a:t>70f </a:t>
              </a:r>
            </a:p>
            <a:p>
              <a:endParaRPr lang="en-US" sz="1400" b="1" dirty="0"/>
            </a:p>
            <a:p>
              <a:endParaRPr lang="en-US" sz="1400" b="1" dirty="0"/>
            </a:p>
            <a:p>
              <a:r>
                <a:rPr lang="en-US" sz="1400" b="1" dirty="0"/>
                <a:t>40f </a:t>
              </a:r>
            </a:p>
          </p:txBody>
        </p:sp>
        <p:cxnSp>
          <p:nvCxnSpPr>
            <p:cNvPr id="44" name="Straight Connector 43">
              <a:extLst>
                <a:ext uri="{FF2B5EF4-FFF2-40B4-BE49-F238E27FC236}">
                  <a16:creationId xmlns:a16="http://schemas.microsoft.com/office/drawing/2014/main" id="{CF53B2C5-6EC9-6A7B-5733-644DE322EABA}"/>
                </a:ext>
              </a:extLst>
            </p:cNvPr>
            <p:cNvCxnSpPr>
              <a:cxnSpLocks/>
            </p:cNvCxnSpPr>
            <p:nvPr/>
          </p:nvCxnSpPr>
          <p:spPr>
            <a:xfrm flipH="1">
              <a:off x="1906185" y="2643453"/>
              <a:ext cx="93176" cy="1054297"/>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C172243-9C10-ABC7-205C-F247F94F2B5B}"/>
                </a:ext>
              </a:extLst>
            </p:cNvPr>
            <p:cNvSpPr txBox="1"/>
            <p:nvPr/>
          </p:nvSpPr>
          <p:spPr>
            <a:xfrm>
              <a:off x="3499873" y="2152319"/>
              <a:ext cx="1045479" cy="1277273"/>
            </a:xfrm>
            <a:prstGeom prst="rect">
              <a:avLst/>
            </a:prstGeom>
            <a:noFill/>
          </p:spPr>
          <p:txBody>
            <a:bodyPr wrap="none" rtlCol="0">
              <a:spAutoFit/>
            </a:bodyPr>
            <a:lstStyle/>
            <a:p>
              <a:r>
                <a:rPr lang="en-US" sz="1100" b="1" dirty="0"/>
                <a:t>Indoor Temp</a:t>
              </a:r>
            </a:p>
            <a:p>
              <a:endParaRPr lang="en-US" sz="1100" b="1" dirty="0"/>
            </a:p>
            <a:p>
              <a:endParaRPr lang="en-US" sz="1100" b="1" dirty="0"/>
            </a:p>
            <a:p>
              <a:endParaRPr lang="en-US" sz="1100" b="1" dirty="0"/>
            </a:p>
            <a:p>
              <a:endParaRPr lang="en-US" sz="1100" b="1" dirty="0"/>
            </a:p>
            <a:p>
              <a:endParaRPr lang="en-US" sz="1100" b="1" dirty="0"/>
            </a:p>
            <a:p>
              <a:r>
                <a:rPr lang="en-US" sz="1100" b="1" dirty="0"/>
                <a:t>Outdoor Temp</a:t>
              </a:r>
            </a:p>
          </p:txBody>
        </p:sp>
        <p:sp>
          <p:nvSpPr>
            <p:cNvPr id="48" name="TextBox 47">
              <a:extLst>
                <a:ext uri="{FF2B5EF4-FFF2-40B4-BE49-F238E27FC236}">
                  <a16:creationId xmlns:a16="http://schemas.microsoft.com/office/drawing/2014/main" id="{713804B5-8E74-BAEE-1047-8A8EC75FBD97}"/>
                </a:ext>
              </a:extLst>
            </p:cNvPr>
            <p:cNvSpPr txBox="1"/>
            <p:nvPr/>
          </p:nvSpPr>
          <p:spPr>
            <a:xfrm>
              <a:off x="1774476" y="2280753"/>
              <a:ext cx="503664" cy="307777"/>
            </a:xfrm>
            <a:prstGeom prst="rect">
              <a:avLst/>
            </a:prstGeom>
            <a:noFill/>
          </p:spPr>
          <p:txBody>
            <a:bodyPr wrap="none" rtlCol="0">
              <a:spAutoFit/>
            </a:bodyPr>
            <a:lstStyle/>
            <a:p>
              <a:r>
                <a:rPr lang="en-US" sz="1400" b="1" dirty="0"/>
                <a:t>63f  </a:t>
              </a:r>
            </a:p>
          </p:txBody>
        </p:sp>
        <p:sp>
          <p:nvSpPr>
            <p:cNvPr id="49" name="TextBox 48">
              <a:extLst>
                <a:ext uri="{FF2B5EF4-FFF2-40B4-BE49-F238E27FC236}">
                  <a16:creationId xmlns:a16="http://schemas.microsoft.com/office/drawing/2014/main" id="{790095BD-4CC3-DACA-D287-42849485FB32}"/>
                </a:ext>
              </a:extLst>
            </p:cNvPr>
            <p:cNvSpPr txBox="1"/>
            <p:nvPr/>
          </p:nvSpPr>
          <p:spPr>
            <a:xfrm>
              <a:off x="672151" y="116016"/>
              <a:ext cx="1642309" cy="369332"/>
            </a:xfrm>
            <a:prstGeom prst="rect">
              <a:avLst/>
            </a:prstGeom>
            <a:noFill/>
          </p:spPr>
          <p:txBody>
            <a:bodyPr wrap="none" rtlCol="0">
              <a:spAutoFit/>
            </a:bodyPr>
            <a:lstStyle/>
            <a:p>
              <a:r>
                <a:rPr lang="en-US" dirty="0"/>
                <a:t>Atlanta Georgia</a:t>
              </a:r>
            </a:p>
          </p:txBody>
        </p:sp>
        <p:sp>
          <p:nvSpPr>
            <p:cNvPr id="50" name="TextBox 49">
              <a:extLst>
                <a:ext uri="{FF2B5EF4-FFF2-40B4-BE49-F238E27FC236}">
                  <a16:creationId xmlns:a16="http://schemas.microsoft.com/office/drawing/2014/main" id="{8C245B23-9DC2-1625-8B1D-CE6152D37E75}"/>
                </a:ext>
              </a:extLst>
            </p:cNvPr>
            <p:cNvSpPr txBox="1"/>
            <p:nvPr/>
          </p:nvSpPr>
          <p:spPr>
            <a:xfrm>
              <a:off x="1829599" y="3707478"/>
              <a:ext cx="412292" cy="307777"/>
            </a:xfrm>
            <a:prstGeom prst="rect">
              <a:avLst/>
            </a:prstGeom>
            <a:noFill/>
          </p:spPr>
          <p:txBody>
            <a:bodyPr wrap="none" rtlCol="0">
              <a:spAutoFit/>
            </a:bodyPr>
            <a:lstStyle/>
            <a:p>
              <a:r>
                <a:rPr lang="en-US" sz="1400" b="1" dirty="0"/>
                <a:t>7f  </a:t>
              </a:r>
            </a:p>
          </p:txBody>
        </p:sp>
      </p:grpSp>
      <p:pic>
        <p:nvPicPr>
          <p:cNvPr id="55" name="Picture 54">
            <a:extLst>
              <a:ext uri="{FF2B5EF4-FFF2-40B4-BE49-F238E27FC236}">
                <a16:creationId xmlns:a16="http://schemas.microsoft.com/office/drawing/2014/main" id="{9F52FC0E-4766-72E2-75AF-424AD78937E5}"/>
              </a:ext>
            </a:extLst>
          </p:cNvPr>
          <p:cNvPicPr>
            <a:picLocks noChangeAspect="1"/>
          </p:cNvPicPr>
          <p:nvPr/>
        </p:nvPicPr>
        <p:blipFill>
          <a:blip r:embed="rId6"/>
          <a:stretch>
            <a:fillRect/>
          </a:stretch>
        </p:blipFill>
        <p:spPr>
          <a:xfrm>
            <a:off x="342406" y="4815018"/>
            <a:ext cx="2650787" cy="1898288"/>
          </a:xfrm>
          <a:prstGeom prst="rect">
            <a:avLst/>
          </a:prstGeom>
        </p:spPr>
      </p:pic>
      <p:pic>
        <p:nvPicPr>
          <p:cNvPr id="57" name="Picture 56">
            <a:extLst>
              <a:ext uri="{FF2B5EF4-FFF2-40B4-BE49-F238E27FC236}">
                <a16:creationId xmlns:a16="http://schemas.microsoft.com/office/drawing/2014/main" id="{74EDED20-E618-866B-6FF2-B0042F595609}"/>
              </a:ext>
            </a:extLst>
          </p:cNvPr>
          <p:cNvPicPr>
            <a:picLocks noChangeAspect="1"/>
          </p:cNvPicPr>
          <p:nvPr/>
        </p:nvPicPr>
        <p:blipFill>
          <a:blip r:embed="rId7"/>
          <a:stretch>
            <a:fillRect/>
          </a:stretch>
        </p:blipFill>
        <p:spPr>
          <a:xfrm>
            <a:off x="4696370" y="4730290"/>
            <a:ext cx="2786360" cy="2067743"/>
          </a:xfrm>
          <a:prstGeom prst="rect">
            <a:avLst/>
          </a:prstGeom>
        </p:spPr>
      </p:pic>
      <p:pic>
        <p:nvPicPr>
          <p:cNvPr id="60" name="Picture 59">
            <a:extLst>
              <a:ext uri="{FF2B5EF4-FFF2-40B4-BE49-F238E27FC236}">
                <a16:creationId xmlns:a16="http://schemas.microsoft.com/office/drawing/2014/main" id="{0DD92488-E5F8-4473-0141-A4D3442EFD6E}"/>
              </a:ext>
            </a:extLst>
          </p:cNvPr>
          <p:cNvPicPr>
            <a:picLocks noChangeAspect="1"/>
          </p:cNvPicPr>
          <p:nvPr/>
        </p:nvPicPr>
        <p:blipFill>
          <a:blip r:embed="rId8"/>
          <a:stretch>
            <a:fillRect/>
          </a:stretch>
        </p:blipFill>
        <p:spPr>
          <a:xfrm>
            <a:off x="9006746" y="4730290"/>
            <a:ext cx="2813032" cy="2002265"/>
          </a:xfrm>
          <a:prstGeom prst="rect">
            <a:avLst/>
          </a:prstGeom>
        </p:spPr>
      </p:pic>
    </p:spTree>
    <p:extLst>
      <p:ext uri="{BB962C8B-B14F-4D97-AF65-F5344CB8AC3E}">
        <p14:creationId xmlns:p14="http://schemas.microsoft.com/office/powerpoint/2010/main" val="353913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AA04-A90C-5ECF-6056-0F3117EB4505}"/>
              </a:ext>
            </a:extLst>
          </p:cNvPr>
          <p:cNvSpPr>
            <a:spLocks noGrp="1"/>
          </p:cNvSpPr>
          <p:nvPr>
            <p:ph type="ctrTitle"/>
          </p:nvPr>
        </p:nvSpPr>
        <p:spPr>
          <a:xfrm>
            <a:off x="1381125" y="2608263"/>
            <a:ext cx="9144000" cy="1277937"/>
          </a:xfrm>
        </p:spPr>
        <p:txBody>
          <a:bodyPr>
            <a:normAutofit fontScale="90000"/>
          </a:bodyPr>
          <a:lstStyle/>
          <a:p>
            <a:pPr algn="ctr"/>
            <a:r>
              <a:rPr lang="en-US" dirty="0">
                <a:solidFill>
                  <a:srgbClr val="FFC000"/>
                </a:solidFill>
              </a:rPr>
              <a:t>Deep Retrofit Options</a:t>
            </a:r>
            <a:br>
              <a:rPr lang="en-US" dirty="0">
                <a:solidFill>
                  <a:srgbClr val="FFC000"/>
                </a:solidFill>
              </a:rPr>
            </a:br>
            <a:r>
              <a:rPr lang="en-US" dirty="0">
                <a:solidFill>
                  <a:srgbClr val="FFC000"/>
                </a:solidFill>
              </a:rPr>
              <a:t> for Older Homes in Milwaukee</a:t>
            </a:r>
          </a:p>
        </p:txBody>
      </p:sp>
      <p:sp>
        <p:nvSpPr>
          <p:cNvPr id="6" name="TextBox 5">
            <a:extLst>
              <a:ext uri="{FF2B5EF4-FFF2-40B4-BE49-F238E27FC236}">
                <a16:creationId xmlns:a16="http://schemas.microsoft.com/office/drawing/2014/main" id="{931FB10E-A427-BB45-BB75-ECB023877820}"/>
              </a:ext>
            </a:extLst>
          </p:cNvPr>
          <p:cNvSpPr txBox="1"/>
          <p:nvPr/>
        </p:nvSpPr>
        <p:spPr>
          <a:xfrm>
            <a:off x="2352675" y="4191000"/>
            <a:ext cx="6781800" cy="1631216"/>
          </a:xfrm>
          <a:prstGeom prst="rect">
            <a:avLst/>
          </a:prstGeom>
          <a:noFill/>
        </p:spPr>
        <p:txBody>
          <a:bodyPr wrap="square" rtlCol="0">
            <a:spAutoFit/>
          </a:bodyPr>
          <a:lstStyle/>
          <a:p>
            <a:pPr algn="ctr"/>
            <a:r>
              <a:rPr lang="en-US" sz="2000" dirty="0">
                <a:solidFill>
                  <a:schemeClr val="bg1"/>
                </a:solidFill>
              </a:rPr>
              <a:t>Prepared for MKE 350.org by:</a:t>
            </a:r>
          </a:p>
          <a:p>
            <a:pPr algn="ctr"/>
            <a:r>
              <a:rPr lang="en-US" sz="2000" dirty="0">
                <a:solidFill>
                  <a:schemeClr val="bg1"/>
                </a:solidFill>
              </a:rPr>
              <a:t>	Dan Folkman and</a:t>
            </a:r>
            <a:br>
              <a:rPr lang="en-US" sz="2000" dirty="0">
                <a:solidFill>
                  <a:schemeClr val="bg1"/>
                </a:solidFill>
              </a:rPr>
            </a:br>
            <a:r>
              <a:rPr lang="en-US" sz="2000" dirty="0">
                <a:solidFill>
                  <a:schemeClr val="bg1"/>
                </a:solidFill>
              </a:rPr>
              <a:t>	Charlie </a:t>
            </a:r>
            <a:r>
              <a:rPr lang="en-US" sz="2000" dirty="0" err="1">
                <a:solidFill>
                  <a:schemeClr val="bg1"/>
                </a:solidFill>
              </a:rPr>
              <a:t>Bensinger</a:t>
            </a:r>
            <a:endParaRPr lang="en-US" sz="2000" dirty="0">
              <a:solidFill>
                <a:schemeClr val="bg1"/>
              </a:solidFill>
            </a:endParaRPr>
          </a:p>
          <a:p>
            <a:pPr algn="ctr"/>
            <a:endParaRPr lang="en-US" sz="2000" dirty="0">
              <a:solidFill>
                <a:schemeClr val="bg1"/>
              </a:solidFill>
            </a:endParaRPr>
          </a:p>
          <a:p>
            <a:pPr algn="ctr"/>
            <a:r>
              <a:rPr lang="en-US" sz="2000" dirty="0">
                <a:solidFill>
                  <a:schemeClr val="bg1"/>
                </a:solidFill>
              </a:rPr>
              <a:t>       March 14, 2023</a:t>
            </a:r>
          </a:p>
        </p:txBody>
      </p:sp>
      <p:pic>
        <p:nvPicPr>
          <p:cNvPr id="3" name="Picture 2">
            <a:extLst>
              <a:ext uri="{FF2B5EF4-FFF2-40B4-BE49-F238E27FC236}">
                <a16:creationId xmlns:a16="http://schemas.microsoft.com/office/drawing/2014/main" id="{C9A1B50B-FDF5-9065-FD99-DB3D97EFD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6266" y="3352066"/>
            <a:ext cx="2126118" cy="2470150"/>
          </a:xfrm>
          <a:prstGeom prst="rect">
            <a:avLst/>
          </a:prstGeom>
        </p:spPr>
      </p:pic>
    </p:spTree>
    <p:extLst>
      <p:ext uri="{BB962C8B-B14F-4D97-AF65-F5344CB8AC3E}">
        <p14:creationId xmlns:p14="http://schemas.microsoft.com/office/powerpoint/2010/main" val="877949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B335-760E-DA35-C819-EF5C45DB45BC}"/>
              </a:ext>
            </a:extLst>
          </p:cNvPr>
          <p:cNvSpPr>
            <a:spLocks noGrp="1"/>
          </p:cNvSpPr>
          <p:nvPr>
            <p:ph type="ctrTitle"/>
          </p:nvPr>
        </p:nvSpPr>
        <p:spPr>
          <a:xfrm>
            <a:off x="1297830" y="1262062"/>
            <a:ext cx="8825658" cy="4333875"/>
          </a:xfrm>
        </p:spPr>
        <p:txBody>
          <a:bodyPr/>
          <a:lstStyle/>
          <a:p>
            <a:pPr marL="0" marR="0">
              <a:lnSpc>
                <a:spcPct val="107000"/>
              </a:lnSpc>
              <a:spcBef>
                <a:spcPts val="0"/>
              </a:spcBef>
              <a:spcAft>
                <a:spcPts val="800"/>
              </a:spcAft>
            </a:pP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This presentation explores the potential for reduction in energy use that may result from various energy efficiency strategies and the community education necessary to ensure success. </a:t>
            </a:r>
            <a:b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Deep Energy Retrofits </a:t>
            </a: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Pros and Cons of Heat Pumps</a:t>
            </a:r>
            <a:b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Need for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Community Education</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 key factor in achieving the desired energy use reduction and potential financial savings is identifying the specific needs of a building when selecting a retrofit strategy.</a:t>
            </a:r>
            <a:endParaRPr lang="en-US" dirty="0">
              <a:solidFill>
                <a:schemeClr val="bg1"/>
              </a:solidFill>
            </a:endParaRPr>
          </a:p>
        </p:txBody>
      </p:sp>
    </p:spTree>
    <p:extLst>
      <p:ext uri="{BB962C8B-B14F-4D97-AF65-F5344CB8AC3E}">
        <p14:creationId xmlns:p14="http://schemas.microsoft.com/office/powerpoint/2010/main" val="3832178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229</TotalTime>
  <Words>2368</Words>
  <Application>Microsoft Macintosh PowerPoint</Application>
  <PresentationFormat>Widescreen</PresentationFormat>
  <Paragraphs>184</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Century Gothic</vt:lpstr>
      <vt:lpstr>Lato</vt:lpstr>
      <vt:lpstr>Segoe UI</vt:lpstr>
      <vt:lpstr>Söhne</vt:lpstr>
      <vt:lpstr>Times New Roman</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Deep Retrofit Options  for Older Homes in Milwaukee</vt:lpstr>
      <vt:lpstr>This presentation explores the potential for reduction in energy use that may result from various energy efficiency strategies and the community education necessary to ensure success.   1. Deep Energy Retrofits  2. Pros and Cons of Heat Pumps 3. Need for Community Education  A key factor in achieving the desired energy use reduction and potential financial savings is identifying the specific needs of a building when selecting a retrofit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Retrofit Opportunities for Older Homes in Milwaukee</dc:title>
  <dc:creator>Charles Bensinger</dc:creator>
  <cp:lastModifiedBy>Microsoft Office User</cp:lastModifiedBy>
  <cp:revision>27</cp:revision>
  <dcterms:created xsi:type="dcterms:W3CDTF">2023-03-07T17:06:44Z</dcterms:created>
  <dcterms:modified xsi:type="dcterms:W3CDTF">2023-03-23T15:42:43Z</dcterms:modified>
</cp:coreProperties>
</file>